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handoutMasterIdLst>
    <p:handoutMasterId r:id="rId32"/>
  </p:handoutMasterIdLst>
  <p:sldIdLst>
    <p:sldId id="258" r:id="rId2"/>
    <p:sldId id="260" r:id="rId3"/>
    <p:sldId id="270" r:id="rId4"/>
    <p:sldId id="271" r:id="rId5"/>
    <p:sldId id="287" r:id="rId6"/>
    <p:sldId id="288" r:id="rId7"/>
    <p:sldId id="289" r:id="rId8"/>
    <p:sldId id="277" r:id="rId9"/>
    <p:sldId id="263" r:id="rId10"/>
    <p:sldId id="278" r:id="rId11"/>
    <p:sldId id="279" r:id="rId12"/>
    <p:sldId id="280" r:id="rId13"/>
    <p:sldId id="281" r:id="rId14"/>
    <p:sldId id="292" r:id="rId15"/>
    <p:sldId id="293" r:id="rId16"/>
    <p:sldId id="303" r:id="rId17"/>
    <p:sldId id="305" r:id="rId18"/>
    <p:sldId id="295" r:id="rId19"/>
    <p:sldId id="296" r:id="rId20"/>
    <p:sldId id="301" r:id="rId21"/>
    <p:sldId id="297" r:id="rId22"/>
    <p:sldId id="298" r:id="rId23"/>
    <p:sldId id="300" r:id="rId24"/>
    <p:sldId id="299" r:id="rId25"/>
    <p:sldId id="283" r:id="rId26"/>
    <p:sldId id="285" r:id="rId27"/>
    <p:sldId id="286" r:id="rId28"/>
    <p:sldId id="290" r:id="rId29"/>
    <p:sldId id="29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95DE57-B1B6-4338-9121-F8E32A7EC808}" v="1358" dt="2019-09-10T20:17:21.076"/>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9055CF-8DEB-4A02-949A-DE72B6AC5D37}" type="doc">
      <dgm:prSet loTypeId="urn:microsoft.com/office/officeart/2005/8/layout/hList6" loCatId="list" qsTypeId="urn:microsoft.com/office/officeart/2005/8/quickstyle/simple3" qsCatId="simple" csTypeId="urn:microsoft.com/office/officeart/2005/8/colors/accent1_2" csCatId="accent1" phldr="1"/>
      <dgm:spPr/>
      <dgm:t>
        <a:bodyPr/>
        <a:lstStyle/>
        <a:p>
          <a:endParaRPr lang="en-US"/>
        </a:p>
      </dgm:t>
    </dgm:pt>
    <dgm:pt modelId="{082E8A29-955A-4C7C-A174-3E9DCD4DC89B}">
      <dgm:prSet phldrT="[Text]"/>
      <dgm:spPr/>
      <dgm:t>
        <a:bodyPr/>
        <a:lstStyle/>
        <a:p>
          <a:r>
            <a:rPr lang="en-IN" b="1" dirty="0"/>
            <a:t>Transmission of ultrasonic pulses</a:t>
          </a:r>
          <a:endParaRPr lang="en-US" dirty="0"/>
        </a:p>
      </dgm:t>
    </dgm:pt>
    <dgm:pt modelId="{BA7938E6-8DFA-40B7-B4C4-EACC6D85FC31}" type="parTrans" cxnId="{2986897A-7787-444F-B6C8-41F3823EF3C1}">
      <dgm:prSet/>
      <dgm:spPr/>
      <dgm:t>
        <a:bodyPr/>
        <a:lstStyle/>
        <a:p>
          <a:endParaRPr lang="en-US"/>
        </a:p>
      </dgm:t>
    </dgm:pt>
    <dgm:pt modelId="{C2176686-D23E-48EB-9D1B-1A1B46236638}" type="sibTrans" cxnId="{2986897A-7787-444F-B6C8-41F3823EF3C1}">
      <dgm:prSet/>
      <dgm:spPr/>
      <dgm:t>
        <a:bodyPr/>
        <a:lstStyle/>
        <a:p>
          <a:endParaRPr lang="en-US"/>
        </a:p>
      </dgm:t>
    </dgm:pt>
    <dgm:pt modelId="{B6E26FFC-9977-4BBC-BEC7-3D6B63754E52}">
      <dgm:prSet phldrT="[Text]"/>
      <dgm:spPr/>
      <dgm:t>
        <a:bodyPr/>
        <a:lstStyle/>
        <a:p>
          <a:r>
            <a:rPr lang="en-IN" b="1" dirty="0"/>
            <a:t>Reflection of ultrasound waves</a:t>
          </a:r>
          <a:endParaRPr lang="en-US" dirty="0"/>
        </a:p>
      </dgm:t>
    </dgm:pt>
    <dgm:pt modelId="{5CEFBD89-2F4F-4B51-A98A-0F3C86494166}" type="parTrans" cxnId="{17E73148-9C08-4999-B21E-F3C5A0E3FC0C}">
      <dgm:prSet/>
      <dgm:spPr/>
      <dgm:t>
        <a:bodyPr/>
        <a:lstStyle/>
        <a:p>
          <a:endParaRPr lang="en-US"/>
        </a:p>
      </dgm:t>
    </dgm:pt>
    <dgm:pt modelId="{48634C00-2335-4923-9072-EB7482323D9C}" type="sibTrans" cxnId="{17E73148-9C08-4999-B21E-F3C5A0E3FC0C}">
      <dgm:prSet/>
      <dgm:spPr/>
      <dgm:t>
        <a:bodyPr/>
        <a:lstStyle/>
        <a:p>
          <a:endParaRPr lang="en-US"/>
        </a:p>
      </dgm:t>
    </dgm:pt>
    <dgm:pt modelId="{6D0E5D9F-7263-4526-A227-51301233F549}">
      <dgm:prSet phldrT="[Text]"/>
      <dgm:spPr/>
      <dgm:t>
        <a:bodyPr/>
        <a:lstStyle/>
        <a:p>
          <a:r>
            <a:rPr lang="en-IN" b="1" dirty="0"/>
            <a:t>Reception of reflected waves</a:t>
          </a:r>
          <a:endParaRPr lang="en-US" dirty="0"/>
        </a:p>
      </dgm:t>
    </dgm:pt>
    <dgm:pt modelId="{23416D07-25F8-426C-BC65-639E6BCF4D6D}" type="parTrans" cxnId="{C8C462C6-33A3-4E8B-91FE-36DBE92F1C4A}">
      <dgm:prSet/>
      <dgm:spPr/>
      <dgm:t>
        <a:bodyPr/>
        <a:lstStyle/>
        <a:p>
          <a:endParaRPr lang="en-US"/>
        </a:p>
      </dgm:t>
    </dgm:pt>
    <dgm:pt modelId="{DE289E29-1989-4D8E-8AA6-F030105B3F13}" type="sibTrans" cxnId="{C8C462C6-33A3-4E8B-91FE-36DBE92F1C4A}">
      <dgm:prSet/>
      <dgm:spPr/>
      <dgm:t>
        <a:bodyPr/>
        <a:lstStyle/>
        <a:p>
          <a:endParaRPr lang="en-US"/>
        </a:p>
      </dgm:t>
    </dgm:pt>
    <dgm:pt modelId="{6F1872F4-A030-4D64-A17C-72EA1ABBD62E}" type="pres">
      <dgm:prSet presAssocID="{CF9055CF-8DEB-4A02-949A-DE72B6AC5D37}" presName="Name0" presStyleCnt="0">
        <dgm:presLayoutVars>
          <dgm:dir/>
          <dgm:resizeHandles val="exact"/>
        </dgm:presLayoutVars>
      </dgm:prSet>
      <dgm:spPr/>
    </dgm:pt>
    <dgm:pt modelId="{98302F07-D6A9-46A5-9807-EBF6C9F5B2DD}" type="pres">
      <dgm:prSet presAssocID="{082E8A29-955A-4C7C-A174-3E9DCD4DC89B}" presName="node" presStyleLbl="node1" presStyleIdx="0" presStyleCnt="3">
        <dgm:presLayoutVars>
          <dgm:bulletEnabled val="1"/>
        </dgm:presLayoutVars>
      </dgm:prSet>
      <dgm:spPr/>
    </dgm:pt>
    <dgm:pt modelId="{6681DF6F-8E98-430C-9A87-14BEC6C3269E}" type="pres">
      <dgm:prSet presAssocID="{C2176686-D23E-48EB-9D1B-1A1B46236638}" presName="sibTrans" presStyleCnt="0"/>
      <dgm:spPr/>
    </dgm:pt>
    <dgm:pt modelId="{DAD9059A-916A-4916-A2A8-B42491568DD3}" type="pres">
      <dgm:prSet presAssocID="{B6E26FFC-9977-4BBC-BEC7-3D6B63754E52}" presName="node" presStyleLbl="node1" presStyleIdx="1" presStyleCnt="3">
        <dgm:presLayoutVars>
          <dgm:bulletEnabled val="1"/>
        </dgm:presLayoutVars>
      </dgm:prSet>
      <dgm:spPr/>
    </dgm:pt>
    <dgm:pt modelId="{39AEACD1-F8CF-4528-8379-DAA829B3790B}" type="pres">
      <dgm:prSet presAssocID="{48634C00-2335-4923-9072-EB7482323D9C}" presName="sibTrans" presStyleCnt="0"/>
      <dgm:spPr/>
    </dgm:pt>
    <dgm:pt modelId="{25A33852-3C4B-4406-8856-3A4D6201948C}" type="pres">
      <dgm:prSet presAssocID="{6D0E5D9F-7263-4526-A227-51301233F549}" presName="node" presStyleLbl="node1" presStyleIdx="2" presStyleCnt="3">
        <dgm:presLayoutVars>
          <dgm:bulletEnabled val="1"/>
        </dgm:presLayoutVars>
      </dgm:prSet>
      <dgm:spPr/>
    </dgm:pt>
  </dgm:ptLst>
  <dgm:cxnLst>
    <dgm:cxn modelId="{0676BA07-1135-49D0-993A-27A9F99FC0CD}" type="presOf" srcId="{B6E26FFC-9977-4BBC-BEC7-3D6B63754E52}" destId="{DAD9059A-916A-4916-A2A8-B42491568DD3}" srcOrd="0" destOrd="0" presId="urn:microsoft.com/office/officeart/2005/8/layout/hList6"/>
    <dgm:cxn modelId="{5351B217-259B-4E6A-85F5-2E408BEB0764}" type="presOf" srcId="{082E8A29-955A-4C7C-A174-3E9DCD4DC89B}" destId="{98302F07-D6A9-46A5-9807-EBF6C9F5B2DD}" srcOrd="0" destOrd="0" presId="urn:microsoft.com/office/officeart/2005/8/layout/hList6"/>
    <dgm:cxn modelId="{77BD0D2D-7C4E-49B3-9A72-0FD33F32D294}" type="presOf" srcId="{6D0E5D9F-7263-4526-A227-51301233F549}" destId="{25A33852-3C4B-4406-8856-3A4D6201948C}" srcOrd="0" destOrd="0" presId="urn:microsoft.com/office/officeart/2005/8/layout/hList6"/>
    <dgm:cxn modelId="{17E73148-9C08-4999-B21E-F3C5A0E3FC0C}" srcId="{CF9055CF-8DEB-4A02-949A-DE72B6AC5D37}" destId="{B6E26FFC-9977-4BBC-BEC7-3D6B63754E52}" srcOrd="1" destOrd="0" parTransId="{5CEFBD89-2F4F-4B51-A98A-0F3C86494166}" sibTransId="{48634C00-2335-4923-9072-EB7482323D9C}"/>
    <dgm:cxn modelId="{2986897A-7787-444F-B6C8-41F3823EF3C1}" srcId="{CF9055CF-8DEB-4A02-949A-DE72B6AC5D37}" destId="{082E8A29-955A-4C7C-A174-3E9DCD4DC89B}" srcOrd="0" destOrd="0" parTransId="{BA7938E6-8DFA-40B7-B4C4-EACC6D85FC31}" sibTransId="{C2176686-D23E-48EB-9D1B-1A1B46236638}"/>
    <dgm:cxn modelId="{C8C462C6-33A3-4E8B-91FE-36DBE92F1C4A}" srcId="{CF9055CF-8DEB-4A02-949A-DE72B6AC5D37}" destId="{6D0E5D9F-7263-4526-A227-51301233F549}" srcOrd="2" destOrd="0" parTransId="{23416D07-25F8-426C-BC65-639E6BCF4D6D}" sibTransId="{DE289E29-1989-4D8E-8AA6-F030105B3F13}"/>
    <dgm:cxn modelId="{24179AE2-AA7E-4702-A358-E95F80152CCA}" type="presOf" srcId="{CF9055CF-8DEB-4A02-949A-DE72B6AC5D37}" destId="{6F1872F4-A030-4D64-A17C-72EA1ABBD62E}" srcOrd="0" destOrd="0" presId="urn:microsoft.com/office/officeart/2005/8/layout/hList6"/>
    <dgm:cxn modelId="{D4055BC1-25B1-4CD1-BF08-20C154FADF73}" type="presParOf" srcId="{6F1872F4-A030-4D64-A17C-72EA1ABBD62E}" destId="{98302F07-D6A9-46A5-9807-EBF6C9F5B2DD}" srcOrd="0" destOrd="0" presId="urn:microsoft.com/office/officeart/2005/8/layout/hList6"/>
    <dgm:cxn modelId="{584E2F3E-994B-49B2-AD46-0E8D6E4A468B}" type="presParOf" srcId="{6F1872F4-A030-4D64-A17C-72EA1ABBD62E}" destId="{6681DF6F-8E98-430C-9A87-14BEC6C3269E}" srcOrd="1" destOrd="0" presId="urn:microsoft.com/office/officeart/2005/8/layout/hList6"/>
    <dgm:cxn modelId="{FD54A181-98DF-439C-9CA4-93CD1333DEC4}" type="presParOf" srcId="{6F1872F4-A030-4D64-A17C-72EA1ABBD62E}" destId="{DAD9059A-916A-4916-A2A8-B42491568DD3}" srcOrd="2" destOrd="0" presId="urn:microsoft.com/office/officeart/2005/8/layout/hList6"/>
    <dgm:cxn modelId="{B910F504-589D-4168-B820-FECB0EF26955}" type="presParOf" srcId="{6F1872F4-A030-4D64-A17C-72EA1ABBD62E}" destId="{39AEACD1-F8CF-4528-8379-DAA829B3790B}" srcOrd="3" destOrd="0" presId="urn:microsoft.com/office/officeart/2005/8/layout/hList6"/>
    <dgm:cxn modelId="{AEDC4C6E-DC7C-4364-8563-E748313EFA17}" type="presParOf" srcId="{6F1872F4-A030-4D64-A17C-72EA1ABBD62E}" destId="{25A33852-3C4B-4406-8856-3A4D6201948C}"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302F07-D6A9-46A5-9807-EBF6C9F5B2DD}">
      <dsp:nvSpPr>
        <dsp:cNvPr id="0" name=""/>
        <dsp:cNvSpPr/>
      </dsp:nvSpPr>
      <dsp:spPr>
        <a:xfrm rot="16200000">
          <a:off x="-463768" y="464943"/>
          <a:ext cx="3986213" cy="3056325"/>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34950" tIns="0" rIns="234156" bIns="0" numCol="1" spcCol="1270" anchor="ctr" anchorCtr="0">
          <a:noAutofit/>
        </a:bodyPr>
        <a:lstStyle/>
        <a:p>
          <a:pPr marL="0" lvl="0" indent="0" algn="ctr" defTabSz="1644650">
            <a:lnSpc>
              <a:spcPct val="90000"/>
            </a:lnSpc>
            <a:spcBef>
              <a:spcPct val="0"/>
            </a:spcBef>
            <a:spcAft>
              <a:spcPct val="35000"/>
            </a:spcAft>
            <a:buNone/>
          </a:pPr>
          <a:r>
            <a:rPr lang="en-IN" sz="3700" b="1" kern="1200" dirty="0"/>
            <a:t>Transmission of ultrasonic pulses</a:t>
          </a:r>
          <a:endParaRPr lang="en-US" sz="3700" kern="1200" dirty="0"/>
        </a:p>
      </dsp:txBody>
      <dsp:txXfrm rot="5400000">
        <a:off x="1176" y="797242"/>
        <a:ext cx="3056325" cy="2391727"/>
      </dsp:txXfrm>
    </dsp:sp>
    <dsp:sp modelId="{DAD9059A-916A-4916-A2A8-B42491568DD3}">
      <dsp:nvSpPr>
        <dsp:cNvPr id="0" name=""/>
        <dsp:cNvSpPr/>
      </dsp:nvSpPr>
      <dsp:spPr>
        <a:xfrm rot="16200000">
          <a:off x="2821780" y="464943"/>
          <a:ext cx="3986213" cy="3056325"/>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34950" tIns="0" rIns="234156" bIns="0" numCol="1" spcCol="1270" anchor="ctr" anchorCtr="0">
          <a:noAutofit/>
        </a:bodyPr>
        <a:lstStyle/>
        <a:p>
          <a:pPr marL="0" lvl="0" indent="0" algn="ctr" defTabSz="1644650">
            <a:lnSpc>
              <a:spcPct val="90000"/>
            </a:lnSpc>
            <a:spcBef>
              <a:spcPct val="0"/>
            </a:spcBef>
            <a:spcAft>
              <a:spcPct val="35000"/>
            </a:spcAft>
            <a:buNone/>
          </a:pPr>
          <a:r>
            <a:rPr lang="en-IN" sz="3700" b="1" kern="1200" dirty="0"/>
            <a:t>Reflection of ultrasound waves</a:t>
          </a:r>
          <a:endParaRPr lang="en-US" sz="3700" kern="1200" dirty="0"/>
        </a:p>
      </dsp:txBody>
      <dsp:txXfrm rot="5400000">
        <a:off x="3286724" y="797242"/>
        <a:ext cx="3056325" cy="2391727"/>
      </dsp:txXfrm>
    </dsp:sp>
    <dsp:sp modelId="{25A33852-3C4B-4406-8856-3A4D6201948C}">
      <dsp:nvSpPr>
        <dsp:cNvPr id="0" name=""/>
        <dsp:cNvSpPr/>
      </dsp:nvSpPr>
      <dsp:spPr>
        <a:xfrm rot="16200000">
          <a:off x="6107330" y="464943"/>
          <a:ext cx="3986213" cy="3056325"/>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34950" tIns="0" rIns="234156" bIns="0" numCol="1" spcCol="1270" anchor="ctr" anchorCtr="0">
          <a:noAutofit/>
        </a:bodyPr>
        <a:lstStyle/>
        <a:p>
          <a:pPr marL="0" lvl="0" indent="0" algn="ctr" defTabSz="1644650">
            <a:lnSpc>
              <a:spcPct val="90000"/>
            </a:lnSpc>
            <a:spcBef>
              <a:spcPct val="0"/>
            </a:spcBef>
            <a:spcAft>
              <a:spcPct val="35000"/>
            </a:spcAft>
            <a:buNone/>
          </a:pPr>
          <a:r>
            <a:rPr lang="en-IN" sz="3700" b="1" kern="1200" dirty="0"/>
            <a:t>Reception of reflected waves</a:t>
          </a:r>
          <a:endParaRPr lang="en-US" sz="3700" kern="1200" dirty="0"/>
        </a:p>
      </dsp:txBody>
      <dsp:txXfrm rot="5400000">
        <a:off x="6572274" y="797242"/>
        <a:ext cx="3056325" cy="2391727"/>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8/15/2020</a:t>
            </a:fld>
            <a:endParaRPr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dirty="0"/>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8/15/2020</a:t>
            </a:fld>
            <a:endParaRP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dirty="0"/>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8/15/2020</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dirty="0"/>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dirty="0"/>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8/15/2020</a:t>
            </a:fld>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BD266BE7-899D-4075-917F-DBDE33B6B692}" type="slidenum">
              <a:rPr/>
              <a:t>‹#›</a:t>
            </a:fld>
            <a:endParaRPr dirty="0"/>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8/15/2020</a:t>
            </a:fld>
            <a:endParaRPr dirty="0"/>
          </a:p>
        </p:txBody>
      </p:sp>
      <p:sp>
        <p:nvSpPr>
          <p:cNvPr id="5" name="Footer Placeholder 4"/>
          <p:cNvSpPr>
            <a:spLocks noGrp="1"/>
          </p:cNvSpPr>
          <p:nvPr>
            <p:ph type="ftr" sz="quarter" idx="11"/>
          </p:nvPr>
        </p:nvSpPr>
        <p:spPr>
          <a:xfrm>
            <a:off x="2382374" y="6356350"/>
            <a:ext cx="5687786" cy="365125"/>
          </a:xfrm>
        </p:spPr>
        <p:txBody>
          <a:bodyPr/>
          <a:lstStyle/>
          <a:p>
            <a:endParaRPr dirty="0"/>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dirty="0"/>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8/15/2020</a:t>
            </a:fld>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BD266BE7-899D-4075-917F-DBDE33B6B692}" type="slidenum">
              <a:rPr/>
              <a:t>‹#›</a:t>
            </a:fld>
            <a:endParaRPr dirty="0"/>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8/15/2020</a:t>
            </a:fld>
            <a:endParaRPr lang="en-US" dirty="0"/>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dirty="0"/>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8/15/2020</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BD266BE7-899D-4075-917F-DBDE33B6B692}" type="slidenum">
              <a:rPr/>
              <a:t>‹#›</a:t>
            </a:fld>
            <a:endParaRPr dirty="0"/>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8/15/2020</a:t>
            </a:fld>
            <a:endParaRPr dirty="0"/>
          </a:p>
        </p:txBody>
      </p:sp>
      <p:sp>
        <p:nvSpPr>
          <p:cNvPr id="8" name="Footer Placeholder 7"/>
          <p:cNvSpPr>
            <a:spLocks noGrp="1"/>
          </p:cNvSpPr>
          <p:nvPr>
            <p:ph type="ftr" sz="quarter" idx="11"/>
          </p:nvPr>
        </p:nvSpPr>
        <p:spPr/>
        <p:txBody>
          <a:bodyPr/>
          <a:lstStyle/>
          <a:p>
            <a:endParaRPr dirty="0"/>
          </a:p>
        </p:txBody>
      </p:sp>
      <p:sp>
        <p:nvSpPr>
          <p:cNvPr id="9" name="Slide Number Placeholder 8"/>
          <p:cNvSpPr>
            <a:spLocks noGrp="1"/>
          </p:cNvSpPr>
          <p:nvPr>
            <p:ph type="sldNum" sz="quarter" idx="12"/>
          </p:nvPr>
        </p:nvSpPr>
        <p:spPr/>
        <p:txBody>
          <a:bodyPr/>
          <a:lstStyle/>
          <a:p>
            <a:fld id="{BD266BE7-899D-4075-917F-DBDE33B6B692}" type="slidenum">
              <a:rPr/>
              <a:t>‹#›</a:t>
            </a:fld>
            <a:endParaRPr dirty="0"/>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8/15/2020</a:t>
            </a:fld>
            <a:endParaRPr dirty="0"/>
          </a:p>
        </p:txBody>
      </p:sp>
      <p:sp>
        <p:nvSpPr>
          <p:cNvPr id="4" name="Footer Placeholder 3"/>
          <p:cNvSpPr>
            <a:spLocks noGrp="1"/>
          </p:cNvSpPr>
          <p:nvPr>
            <p:ph type="ftr" sz="quarter" idx="11"/>
          </p:nvPr>
        </p:nvSpPr>
        <p:spPr/>
        <p:txBody>
          <a:bodyPr/>
          <a:lstStyle/>
          <a:p>
            <a:endParaRPr dirty="0"/>
          </a:p>
        </p:txBody>
      </p:sp>
      <p:sp>
        <p:nvSpPr>
          <p:cNvPr id="5" name="Slide Number Placeholder 4"/>
          <p:cNvSpPr>
            <a:spLocks noGrp="1"/>
          </p:cNvSpPr>
          <p:nvPr>
            <p:ph type="sldNum" sz="quarter" idx="12"/>
          </p:nvPr>
        </p:nvSpPr>
        <p:spPr/>
        <p:txBody>
          <a:bodyPr/>
          <a:lstStyle/>
          <a:p>
            <a:fld id="{BD266BE7-899D-4075-917F-DBDE33B6B692}" type="slidenum">
              <a:rPr/>
              <a:t>‹#›</a:t>
            </a:fld>
            <a:endParaRPr dirty="0"/>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8/15/2020</a:t>
            </a:fld>
            <a:endParaRPr dirty="0"/>
          </a:p>
        </p:txBody>
      </p:sp>
      <p:sp>
        <p:nvSpPr>
          <p:cNvPr id="3" name="Footer Placeholder 2"/>
          <p:cNvSpPr>
            <a:spLocks noGrp="1"/>
          </p:cNvSpPr>
          <p:nvPr>
            <p:ph type="ftr" sz="quarter" idx="11"/>
          </p:nvPr>
        </p:nvSpPr>
        <p:spPr/>
        <p:txBody>
          <a:bodyPr/>
          <a:lstStyle/>
          <a:p>
            <a:endParaRPr dirty="0"/>
          </a:p>
        </p:txBody>
      </p:sp>
      <p:sp>
        <p:nvSpPr>
          <p:cNvPr id="4" name="Slide Number Placeholder 3"/>
          <p:cNvSpPr>
            <a:spLocks noGrp="1"/>
          </p:cNvSpPr>
          <p:nvPr>
            <p:ph type="sldNum" sz="quarter" idx="12"/>
          </p:nvPr>
        </p:nvSpPr>
        <p:spPr/>
        <p:txBody>
          <a:bodyPr/>
          <a:lstStyle/>
          <a:p>
            <a:fld id="{BD266BE7-899D-4075-917F-DBDE33B6B692}" type="slidenum">
              <a:rPr/>
              <a:t>‹#›</a:t>
            </a:fld>
            <a:endParaRPr dirty="0"/>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8/15/2020</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BD266BE7-899D-4075-917F-DBDE33B6B692}" type="slidenum">
              <a:rPr/>
              <a:t>‹#›</a:t>
            </a:fld>
            <a:endParaRPr dirty="0"/>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5" name="Date Placeholder 4"/>
          <p:cNvSpPr>
            <a:spLocks noGrp="1"/>
          </p:cNvSpPr>
          <p:nvPr>
            <p:ph type="dt" sz="half" idx="10"/>
          </p:nvPr>
        </p:nvSpPr>
        <p:spPr/>
        <p:txBody>
          <a:bodyPr/>
          <a:lstStyle/>
          <a:p>
            <a:fld id="{2CCFE9AC-F15C-4FA0-A6F1-298829FA691D}" type="datetimeFigureOut">
              <a:rPr lang="en-US"/>
              <a:t>8/15/2020</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BD266BE7-899D-4075-917F-DBDE33B6B692}" type="slidenum">
              <a:rPr/>
              <a:t>‹#›</a:t>
            </a:fld>
            <a:endParaRPr dirty="0"/>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8/15/2020</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dirty="0"/>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dirty="0"/>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IN" sz="4400" dirty="0"/>
              <a:t>DESIGN AND IMPLEMENTATION OF HIGH SPEED ACQUISTION SCANNER AND 3D DISPLAY SYSTEM USING ULTRASONIC ECHO DATA</a:t>
            </a:r>
            <a:endParaRPr lang="en-US" sz="4400" dirty="0"/>
          </a:p>
        </p:txBody>
      </p:sp>
      <p:sp>
        <p:nvSpPr>
          <p:cNvPr id="3" name="Subtitle 2"/>
          <p:cNvSpPr>
            <a:spLocks noGrp="1"/>
          </p:cNvSpPr>
          <p:nvPr>
            <p:ph type="subTitle" idx="1"/>
          </p:nvPr>
        </p:nvSpPr>
        <p:spPr/>
        <p:txBody>
          <a:bodyPr/>
          <a:lstStyle/>
          <a:p>
            <a:r>
              <a:rPr lang="en-US" dirty="0"/>
              <a:t>Submitted by: Kanchan Solanki, Krishna Kumar, Manish Verma and Mukul Thakur</a:t>
            </a:r>
          </a:p>
        </p:txBody>
      </p:sp>
      <p:sp>
        <p:nvSpPr>
          <p:cNvPr id="4" name="TextBox 3"/>
          <p:cNvSpPr txBox="1"/>
          <p:nvPr/>
        </p:nvSpPr>
        <p:spPr>
          <a:xfrm>
            <a:off x="2846231" y="5705340"/>
            <a:ext cx="9345769" cy="830997"/>
          </a:xfrm>
          <a:prstGeom prst="rect">
            <a:avLst/>
          </a:prstGeom>
          <a:solidFill>
            <a:schemeClr val="accent4">
              <a:lumMod val="40000"/>
              <a:lumOff val="60000"/>
            </a:schemeClr>
          </a:solidFill>
          <a:ln>
            <a:noFill/>
          </a:ln>
        </p:spPr>
        <p:txBody>
          <a:bodyPr wrap="square" rtlCol="0">
            <a:spAutoFit/>
          </a:bodyPr>
          <a:lstStyle/>
          <a:p>
            <a:r>
              <a:rPr lang="en-IN" sz="2400" dirty="0"/>
              <a:t>Under the Supervision of</a:t>
            </a:r>
            <a:endParaRPr lang="en-US" sz="2400" i="1" dirty="0"/>
          </a:p>
          <a:p>
            <a:r>
              <a:rPr lang="en-IN" sz="2400" dirty="0"/>
              <a:t>Mrs Priyanka Verma (Asst. Prof. ECE)</a:t>
            </a:r>
            <a:endParaRPr lang="en-US" sz="2400" dirty="0"/>
          </a:p>
        </p:txBody>
      </p:sp>
      <p:pic>
        <p:nvPicPr>
          <p:cNvPr id="6" name="Picture 2" descr="Logo11">
            <a:extLst>
              <a:ext uri="{FF2B5EF4-FFF2-40B4-BE49-F238E27FC236}">
                <a16:creationId xmlns:a16="http://schemas.microsoft.com/office/drawing/2014/main" id="{44C0EEF5-9E44-4357-A2DB-171E6E7262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0220" y="0"/>
            <a:ext cx="1901780" cy="1383186"/>
          </a:xfrm>
          <a:prstGeom prst="rect">
            <a:avLst/>
          </a:prstGeom>
          <a:solidFill>
            <a:schemeClr val="bg2"/>
          </a:solidFill>
        </p:spPr>
      </p:pic>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255" y="466343"/>
            <a:ext cx="10577537" cy="1362113"/>
          </a:xfrm>
        </p:spPr>
        <p:txBody>
          <a:bodyPr>
            <a:normAutofit/>
          </a:bodyPr>
          <a:lstStyle/>
          <a:p>
            <a:r>
              <a:rPr lang="en-IN" sz="3600" b="1" dirty="0"/>
              <a:t>TRANSMISSION OF ULTRASONIC PULSES:</a:t>
            </a:r>
            <a:endParaRPr lang="en-US" sz="3600" dirty="0"/>
          </a:p>
        </p:txBody>
      </p:sp>
      <p:sp>
        <p:nvSpPr>
          <p:cNvPr id="3" name="Content Placeholder 2"/>
          <p:cNvSpPr>
            <a:spLocks noGrp="1"/>
          </p:cNvSpPr>
          <p:nvPr>
            <p:ph idx="1"/>
          </p:nvPr>
        </p:nvSpPr>
        <p:spPr>
          <a:xfrm>
            <a:off x="331255" y="2076820"/>
            <a:ext cx="11569574" cy="3066062"/>
          </a:xfrm>
        </p:spPr>
        <p:txBody>
          <a:bodyPr>
            <a:normAutofit/>
          </a:bodyPr>
          <a:lstStyle/>
          <a:p>
            <a:r>
              <a:rPr lang="en-IN" dirty="0"/>
              <a:t>This is the first process in which ultrasound waves are generated to insonify the object under analysis. Insonification is analogous to the Illumination effect which happens when a certain amount of light falls on an object. The principle behind this phase is the reverse piezoelectric effect.</a:t>
            </a:r>
            <a:endParaRPr lang="en-US" dirty="0"/>
          </a:p>
          <a:p>
            <a:r>
              <a:rPr lang="en-IN" dirty="0"/>
              <a:t>The piezoelectric effect is observed when a voltage is induced in a crystal when certain mechanical stress is applied to it. The reverse effect also exists in which vibrations are produced by the crystal on the application of electrical signals.</a:t>
            </a:r>
            <a:endParaRPr lang="en-US" dirty="0"/>
          </a:p>
          <a:p>
            <a:endParaRPr lang="en-US" dirty="0"/>
          </a:p>
        </p:txBody>
      </p:sp>
      <p:pic>
        <p:nvPicPr>
          <p:cNvPr id="4" name="Picture 4">
            <a:extLst>
              <a:ext uri="{FF2B5EF4-FFF2-40B4-BE49-F238E27FC236}">
                <a16:creationId xmlns:a16="http://schemas.microsoft.com/office/drawing/2014/main" id="{66FC6369-6002-4155-AFAD-E364F07F47EB}"/>
              </a:ext>
            </a:extLst>
          </p:cNvPr>
          <p:cNvPicPr>
            <a:picLocks noChangeAspect="1"/>
          </p:cNvPicPr>
          <p:nvPr/>
        </p:nvPicPr>
        <p:blipFill>
          <a:blip r:embed="rId2"/>
          <a:stretch>
            <a:fillRect/>
          </a:stretch>
        </p:blipFill>
        <p:spPr>
          <a:xfrm>
            <a:off x="1139727" y="5001213"/>
            <a:ext cx="9912546" cy="1248775"/>
          </a:xfrm>
          <a:prstGeom prst="rect">
            <a:avLst/>
          </a:prstGeom>
        </p:spPr>
      </p:pic>
    </p:spTree>
    <p:extLst>
      <p:ext uri="{BB962C8B-B14F-4D97-AF65-F5344CB8AC3E}">
        <p14:creationId xmlns:p14="http://schemas.microsoft.com/office/powerpoint/2010/main" val="3358512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797" y="466343"/>
            <a:ext cx="10626995" cy="1362113"/>
          </a:xfrm>
        </p:spPr>
        <p:txBody>
          <a:bodyPr>
            <a:normAutofit/>
          </a:bodyPr>
          <a:lstStyle/>
          <a:p>
            <a:r>
              <a:rPr lang="en-IN" sz="4000" b="1" dirty="0"/>
              <a:t>REFLECTION OF ULTRASOUND WAVES:</a:t>
            </a:r>
            <a:endParaRPr lang="en-US" sz="4000" dirty="0"/>
          </a:p>
        </p:txBody>
      </p:sp>
      <p:sp>
        <p:nvSpPr>
          <p:cNvPr id="3" name="Content Placeholder 2"/>
          <p:cNvSpPr>
            <a:spLocks noGrp="1"/>
          </p:cNvSpPr>
          <p:nvPr>
            <p:ph idx="1"/>
          </p:nvPr>
        </p:nvSpPr>
        <p:spPr>
          <a:xfrm>
            <a:off x="288123" y="2190749"/>
            <a:ext cx="6839424" cy="3810806"/>
          </a:xfrm>
        </p:spPr>
        <p:txBody>
          <a:bodyPr vert="horz" lIns="91440" tIns="45720" rIns="91440" bIns="45720" rtlCol="0" anchor="t">
            <a:normAutofit lnSpcReduction="10000"/>
          </a:bodyPr>
          <a:lstStyle/>
          <a:p>
            <a:r>
              <a:rPr lang="en-IN" dirty="0"/>
              <a:t>This phase is the basis of addition of details into the plain waves transmitted in the previous process. When the waves fall on an object, a portion of the total energy gets reflected back and the rest part of energy penetrates into the object. </a:t>
            </a:r>
          </a:p>
          <a:p>
            <a:endParaRPr lang="en-IN" dirty="0"/>
          </a:p>
          <a:p>
            <a:r>
              <a:rPr lang="en-IN" dirty="0"/>
              <a:t>These sudden changes can be of any magnitude depending on the density of the media involved e.g. solid-liquid, liquid-gas, solid-gas, liquid-liquid, solid-solid, etc.</a:t>
            </a:r>
            <a:endParaRPr lang="en-US" dirty="0"/>
          </a:p>
          <a:p>
            <a:endParaRPr lang="en-US" dirty="0"/>
          </a:p>
        </p:txBody>
      </p:sp>
      <p:pic>
        <p:nvPicPr>
          <p:cNvPr id="7" name="Picture 7">
            <a:extLst>
              <a:ext uri="{FF2B5EF4-FFF2-40B4-BE49-F238E27FC236}">
                <a16:creationId xmlns:a16="http://schemas.microsoft.com/office/drawing/2014/main" id="{75EB224B-E19F-473C-9371-9EFE2CF0DDD6}"/>
              </a:ext>
            </a:extLst>
          </p:cNvPr>
          <p:cNvPicPr>
            <a:picLocks noChangeAspect="1"/>
          </p:cNvPicPr>
          <p:nvPr/>
        </p:nvPicPr>
        <p:blipFill>
          <a:blip r:embed="rId2"/>
          <a:stretch>
            <a:fillRect/>
          </a:stretch>
        </p:blipFill>
        <p:spPr>
          <a:xfrm>
            <a:off x="7127547" y="2206270"/>
            <a:ext cx="4919981" cy="3008520"/>
          </a:xfrm>
          <a:prstGeom prst="rect">
            <a:avLst/>
          </a:prstGeom>
        </p:spPr>
      </p:pic>
    </p:spTree>
    <p:extLst>
      <p:ext uri="{BB962C8B-B14F-4D97-AF65-F5344CB8AC3E}">
        <p14:creationId xmlns:p14="http://schemas.microsoft.com/office/powerpoint/2010/main" val="1757863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a:t>RECEPTION OF REFLECTED WAVES:</a:t>
            </a:r>
            <a:endParaRPr lang="en-US" sz="4000" dirty="0"/>
          </a:p>
        </p:txBody>
      </p:sp>
      <p:sp>
        <p:nvSpPr>
          <p:cNvPr id="3" name="Content Placeholder 2"/>
          <p:cNvSpPr>
            <a:spLocks noGrp="1"/>
          </p:cNvSpPr>
          <p:nvPr>
            <p:ph idx="1"/>
          </p:nvPr>
        </p:nvSpPr>
        <p:spPr>
          <a:xfrm>
            <a:off x="1178846" y="2327685"/>
            <a:ext cx="9834308" cy="3490174"/>
          </a:xfrm>
        </p:spPr>
        <p:txBody>
          <a:bodyPr>
            <a:normAutofit/>
          </a:bodyPr>
          <a:lstStyle/>
          <a:p>
            <a:r>
              <a:rPr lang="en-IN" dirty="0"/>
              <a:t>This is the last phase in the whole process which involves sensing of the reflected waves. </a:t>
            </a:r>
          </a:p>
          <a:p>
            <a:r>
              <a:rPr lang="en-IN" dirty="0"/>
              <a:t>When the reflected waves fall back on the transducer, a small electrical signal is generated by the crystal when it absorbs the ultrasonic vibrations. </a:t>
            </a:r>
          </a:p>
          <a:p>
            <a:r>
              <a:rPr lang="en-IN" dirty="0"/>
              <a:t>These electrical signals are further processed and converted into digital signals with the help of Analog to Digital Converters and other devices.</a:t>
            </a:r>
            <a:endParaRPr lang="en-US" dirty="0"/>
          </a:p>
          <a:p>
            <a:r>
              <a:rPr lang="en-IN" dirty="0"/>
              <a:t>The digital signals generated in this phase go through some or other kind of image processing using software. </a:t>
            </a:r>
            <a:endParaRPr lang="en-US" dirty="0"/>
          </a:p>
        </p:txBody>
      </p:sp>
    </p:spTree>
    <p:extLst>
      <p:ext uri="{BB962C8B-B14F-4D97-AF65-F5344CB8AC3E}">
        <p14:creationId xmlns:p14="http://schemas.microsoft.com/office/powerpoint/2010/main" val="1546221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477" y="431872"/>
            <a:ext cx="10681450" cy="1362113"/>
          </a:xfrm>
        </p:spPr>
        <p:txBody>
          <a:bodyPr>
            <a:normAutofit/>
          </a:bodyPr>
          <a:lstStyle/>
          <a:p>
            <a:r>
              <a:rPr lang="en-US" sz="4000" b="1" dirty="0"/>
              <a:t>BLOCK DIAGRAM:</a:t>
            </a:r>
          </a:p>
        </p:txBody>
      </p:sp>
      <p:pic>
        <p:nvPicPr>
          <p:cNvPr id="11" name="Picture 11">
            <a:extLst>
              <a:ext uri="{FF2B5EF4-FFF2-40B4-BE49-F238E27FC236}">
                <a16:creationId xmlns:a16="http://schemas.microsoft.com/office/drawing/2014/main" id="{D69ACC94-34A1-439B-A431-870576577DE7}"/>
              </a:ext>
            </a:extLst>
          </p:cNvPr>
          <p:cNvPicPr>
            <a:picLocks noChangeAspect="1"/>
          </p:cNvPicPr>
          <p:nvPr/>
        </p:nvPicPr>
        <p:blipFill>
          <a:blip r:embed="rId2"/>
          <a:stretch>
            <a:fillRect/>
          </a:stretch>
        </p:blipFill>
        <p:spPr>
          <a:xfrm rot="5400000" flipH="1">
            <a:off x="3337165" y="3228985"/>
            <a:ext cx="660099" cy="420597"/>
          </a:xfrm>
          <a:prstGeom prst="rect">
            <a:avLst/>
          </a:prstGeom>
        </p:spPr>
      </p:pic>
      <p:sp>
        <p:nvSpPr>
          <p:cNvPr id="4" name="Rectangle: Rounded Corners 3">
            <a:extLst>
              <a:ext uri="{FF2B5EF4-FFF2-40B4-BE49-F238E27FC236}">
                <a16:creationId xmlns:a16="http://schemas.microsoft.com/office/drawing/2014/main" id="{8AB8D3D2-8326-42C2-82C7-FC49DC674CDB}"/>
              </a:ext>
            </a:extLst>
          </p:cNvPr>
          <p:cNvSpPr/>
          <p:nvPr/>
        </p:nvSpPr>
        <p:spPr>
          <a:xfrm>
            <a:off x="227342" y="4349540"/>
            <a:ext cx="1926441" cy="1023791"/>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b="1" dirty="0">
                <a:solidFill>
                  <a:schemeClr val="tx1"/>
                </a:solidFill>
              </a:rPr>
              <a:t>Ultrasonic</a:t>
            </a:r>
          </a:p>
          <a:p>
            <a:pPr algn="ctr"/>
            <a:r>
              <a:rPr lang="en-IN" b="1" dirty="0">
                <a:solidFill>
                  <a:schemeClr val="tx1"/>
                </a:solidFill>
              </a:rPr>
              <a:t>Frequency</a:t>
            </a:r>
          </a:p>
          <a:p>
            <a:pPr algn="ctr"/>
            <a:r>
              <a:rPr lang="en-IN" b="1" dirty="0">
                <a:solidFill>
                  <a:schemeClr val="tx1"/>
                </a:solidFill>
              </a:rPr>
              <a:t>Generator</a:t>
            </a:r>
          </a:p>
        </p:txBody>
      </p:sp>
      <p:sp>
        <p:nvSpPr>
          <p:cNvPr id="20" name="Rectangle: Rounded Corners 19">
            <a:extLst>
              <a:ext uri="{FF2B5EF4-FFF2-40B4-BE49-F238E27FC236}">
                <a16:creationId xmlns:a16="http://schemas.microsoft.com/office/drawing/2014/main" id="{5DC3290C-1390-4840-B505-293248920CDB}"/>
              </a:ext>
            </a:extLst>
          </p:cNvPr>
          <p:cNvSpPr/>
          <p:nvPr/>
        </p:nvSpPr>
        <p:spPr>
          <a:xfrm>
            <a:off x="2735626" y="5890051"/>
            <a:ext cx="1829482" cy="79658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b="1" dirty="0">
                <a:solidFill>
                  <a:schemeClr val="tx1"/>
                </a:solidFill>
              </a:rPr>
              <a:t>Transducer </a:t>
            </a:r>
          </a:p>
          <a:p>
            <a:pPr algn="ctr"/>
            <a:r>
              <a:rPr lang="en-IN" b="1" dirty="0">
                <a:solidFill>
                  <a:schemeClr val="tx1"/>
                </a:solidFill>
              </a:rPr>
              <a:t>Array</a:t>
            </a:r>
          </a:p>
        </p:txBody>
      </p:sp>
      <p:sp>
        <p:nvSpPr>
          <p:cNvPr id="22" name="Rectangle: Rounded Corners 21">
            <a:extLst>
              <a:ext uri="{FF2B5EF4-FFF2-40B4-BE49-F238E27FC236}">
                <a16:creationId xmlns:a16="http://schemas.microsoft.com/office/drawing/2014/main" id="{5D259681-B369-408F-9266-325B931DDFC5}"/>
              </a:ext>
            </a:extLst>
          </p:cNvPr>
          <p:cNvSpPr/>
          <p:nvPr/>
        </p:nvSpPr>
        <p:spPr>
          <a:xfrm>
            <a:off x="9763214" y="3672521"/>
            <a:ext cx="2256705" cy="79658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b="1" dirty="0">
                <a:solidFill>
                  <a:schemeClr val="tx1"/>
                </a:solidFill>
              </a:rPr>
              <a:t>Display</a:t>
            </a:r>
          </a:p>
        </p:txBody>
      </p:sp>
      <p:sp>
        <p:nvSpPr>
          <p:cNvPr id="24" name="Rectangle: Rounded Corners 23">
            <a:extLst>
              <a:ext uri="{FF2B5EF4-FFF2-40B4-BE49-F238E27FC236}">
                <a16:creationId xmlns:a16="http://schemas.microsoft.com/office/drawing/2014/main" id="{AAEE2231-B997-4838-8A9E-854DAC35A489}"/>
              </a:ext>
            </a:extLst>
          </p:cNvPr>
          <p:cNvSpPr/>
          <p:nvPr/>
        </p:nvSpPr>
        <p:spPr>
          <a:xfrm>
            <a:off x="7325300" y="4315984"/>
            <a:ext cx="1977162" cy="79658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b="1" dirty="0">
                <a:solidFill>
                  <a:schemeClr val="tx1"/>
                </a:solidFill>
              </a:rPr>
              <a:t>Image </a:t>
            </a:r>
          </a:p>
          <a:p>
            <a:pPr algn="ctr"/>
            <a:r>
              <a:rPr lang="en-IN" b="1" dirty="0">
                <a:solidFill>
                  <a:schemeClr val="tx1"/>
                </a:solidFill>
              </a:rPr>
              <a:t>Reconstruction</a:t>
            </a:r>
          </a:p>
        </p:txBody>
      </p:sp>
      <p:sp>
        <p:nvSpPr>
          <p:cNvPr id="26" name="Rectangle: Rounded Corners 25">
            <a:extLst>
              <a:ext uri="{FF2B5EF4-FFF2-40B4-BE49-F238E27FC236}">
                <a16:creationId xmlns:a16="http://schemas.microsoft.com/office/drawing/2014/main" id="{23F7F4E3-AF92-45BD-9D58-5721C72371BF}"/>
              </a:ext>
            </a:extLst>
          </p:cNvPr>
          <p:cNvSpPr/>
          <p:nvPr/>
        </p:nvSpPr>
        <p:spPr>
          <a:xfrm>
            <a:off x="5030461" y="5029545"/>
            <a:ext cx="1829483" cy="79658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b="1" dirty="0">
                <a:solidFill>
                  <a:schemeClr val="tx1"/>
                </a:solidFill>
              </a:rPr>
              <a:t>Data</a:t>
            </a:r>
          </a:p>
          <a:p>
            <a:pPr algn="ctr"/>
            <a:r>
              <a:rPr lang="en-IN" b="1" dirty="0">
                <a:solidFill>
                  <a:schemeClr val="tx1"/>
                </a:solidFill>
              </a:rPr>
              <a:t> Acquisition</a:t>
            </a:r>
          </a:p>
        </p:txBody>
      </p:sp>
      <p:pic>
        <p:nvPicPr>
          <p:cNvPr id="6" name="Picture 5">
            <a:extLst>
              <a:ext uri="{FF2B5EF4-FFF2-40B4-BE49-F238E27FC236}">
                <a16:creationId xmlns:a16="http://schemas.microsoft.com/office/drawing/2014/main" id="{C9A2BADB-C0BF-4D06-B2ED-BC6544F6C1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994" y="2852184"/>
            <a:ext cx="1919873" cy="1218628"/>
          </a:xfrm>
          <a:prstGeom prst="rect">
            <a:avLst/>
          </a:prstGeom>
        </p:spPr>
      </p:pic>
      <p:pic>
        <p:nvPicPr>
          <p:cNvPr id="10" name="Picture 9">
            <a:extLst>
              <a:ext uri="{FF2B5EF4-FFF2-40B4-BE49-F238E27FC236}">
                <a16:creationId xmlns:a16="http://schemas.microsoft.com/office/drawing/2014/main" id="{652F5FDC-DB58-4DE4-B78E-8C1974DCF2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35627" y="4163874"/>
            <a:ext cx="1829481" cy="1570424"/>
          </a:xfrm>
          <a:prstGeom prst="rect">
            <a:avLst/>
          </a:prstGeom>
        </p:spPr>
      </p:pic>
      <p:pic>
        <p:nvPicPr>
          <p:cNvPr id="13" name="Picture 12">
            <a:extLst>
              <a:ext uri="{FF2B5EF4-FFF2-40B4-BE49-F238E27FC236}">
                <a16:creationId xmlns:a16="http://schemas.microsoft.com/office/drawing/2014/main" id="{4EF6A726-1070-41DB-8387-C67D0DD9058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63214" y="1995626"/>
            <a:ext cx="2256705" cy="1501876"/>
          </a:xfrm>
          <a:prstGeom prst="rect">
            <a:avLst/>
          </a:prstGeom>
        </p:spPr>
      </p:pic>
      <p:pic>
        <p:nvPicPr>
          <p:cNvPr id="16" name="Picture 15">
            <a:extLst>
              <a:ext uri="{FF2B5EF4-FFF2-40B4-BE49-F238E27FC236}">
                <a16:creationId xmlns:a16="http://schemas.microsoft.com/office/drawing/2014/main" id="{EDBA07DE-1307-4000-8592-9DD5F590E2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25299" y="2819686"/>
            <a:ext cx="1977162" cy="1218628"/>
          </a:xfrm>
          <a:prstGeom prst="rect">
            <a:avLst/>
          </a:prstGeom>
        </p:spPr>
      </p:pic>
      <p:pic>
        <p:nvPicPr>
          <p:cNvPr id="19" name="Picture 18">
            <a:extLst>
              <a:ext uri="{FF2B5EF4-FFF2-40B4-BE49-F238E27FC236}">
                <a16:creationId xmlns:a16="http://schemas.microsoft.com/office/drawing/2014/main" id="{1F8FA28C-FC85-41D1-B975-B72DFBC534E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64628" y="1999903"/>
            <a:ext cx="771479" cy="832586"/>
          </a:xfrm>
          <a:prstGeom prst="rect">
            <a:avLst/>
          </a:prstGeom>
        </p:spPr>
      </p:pic>
      <p:pic>
        <p:nvPicPr>
          <p:cNvPr id="28" name="Picture 27">
            <a:extLst>
              <a:ext uri="{FF2B5EF4-FFF2-40B4-BE49-F238E27FC236}">
                <a16:creationId xmlns:a16="http://schemas.microsoft.com/office/drawing/2014/main" id="{547FD5F9-EC17-4874-A6B7-730ED803F2B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25504" y="3461498"/>
            <a:ext cx="1439399" cy="1439399"/>
          </a:xfrm>
          <a:prstGeom prst="rect">
            <a:avLst/>
          </a:prstGeom>
        </p:spPr>
      </p:pic>
      <p:sp>
        <p:nvSpPr>
          <p:cNvPr id="31" name="Arrow: Bent 30">
            <a:extLst>
              <a:ext uri="{FF2B5EF4-FFF2-40B4-BE49-F238E27FC236}">
                <a16:creationId xmlns:a16="http://schemas.microsoft.com/office/drawing/2014/main" id="{A745047F-35BF-4733-BD51-F8FA9A136B0B}"/>
              </a:ext>
            </a:extLst>
          </p:cNvPr>
          <p:cNvSpPr/>
          <p:nvPr/>
        </p:nvSpPr>
        <p:spPr>
          <a:xfrm rot="10800000" flipH="1">
            <a:off x="1133605" y="5427835"/>
            <a:ext cx="1503800" cy="1164060"/>
          </a:xfrm>
          <a:prstGeom prst="bentArrow">
            <a:avLst>
              <a:gd name="adj1" fmla="val 15904"/>
              <a:gd name="adj2" fmla="val 25000"/>
              <a:gd name="adj3" fmla="val 25000"/>
              <a:gd name="adj4" fmla="val 4375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solidFill>
                <a:schemeClr val="tx1"/>
              </a:solidFill>
            </a:endParaRPr>
          </a:p>
        </p:txBody>
      </p:sp>
      <p:sp>
        <p:nvSpPr>
          <p:cNvPr id="42" name="Arrow: Bent 41">
            <a:extLst>
              <a:ext uri="{FF2B5EF4-FFF2-40B4-BE49-F238E27FC236}">
                <a16:creationId xmlns:a16="http://schemas.microsoft.com/office/drawing/2014/main" id="{27157BD7-D46C-4A92-A1DE-DD1740D38775}"/>
              </a:ext>
            </a:extLst>
          </p:cNvPr>
          <p:cNvSpPr/>
          <p:nvPr/>
        </p:nvSpPr>
        <p:spPr>
          <a:xfrm rot="16200000" flipV="1">
            <a:off x="4964515" y="5588864"/>
            <a:ext cx="737534" cy="1339906"/>
          </a:xfrm>
          <a:prstGeom prst="bentArrow">
            <a:avLst>
              <a:gd name="adj1" fmla="val 23627"/>
              <a:gd name="adj2" fmla="val 25000"/>
              <a:gd name="adj3" fmla="val 25000"/>
              <a:gd name="adj4" fmla="val 4375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solidFill>
                <a:schemeClr val="tx1"/>
              </a:solidFill>
            </a:endParaRPr>
          </a:p>
        </p:txBody>
      </p:sp>
      <p:sp>
        <p:nvSpPr>
          <p:cNvPr id="47" name="Arrow: Bent 46">
            <a:extLst>
              <a:ext uri="{FF2B5EF4-FFF2-40B4-BE49-F238E27FC236}">
                <a16:creationId xmlns:a16="http://schemas.microsoft.com/office/drawing/2014/main" id="{541ACD27-7E82-4987-8333-BDF913DFE67A}"/>
              </a:ext>
            </a:extLst>
          </p:cNvPr>
          <p:cNvSpPr/>
          <p:nvPr/>
        </p:nvSpPr>
        <p:spPr>
          <a:xfrm rot="16200000" flipV="1">
            <a:off x="7432750" y="4637979"/>
            <a:ext cx="574054" cy="1523227"/>
          </a:xfrm>
          <a:prstGeom prst="bentArrow">
            <a:avLst>
              <a:gd name="adj1" fmla="val 28244"/>
              <a:gd name="adj2" fmla="val 25000"/>
              <a:gd name="adj3" fmla="val 25000"/>
              <a:gd name="adj4" fmla="val 4375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solidFill>
                <a:schemeClr val="tx1"/>
              </a:solidFill>
            </a:endParaRPr>
          </a:p>
        </p:txBody>
      </p:sp>
      <p:sp>
        <p:nvSpPr>
          <p:cNvPr id="48" name="Arrow: Bent 47">
            <a:extLst>
              <a:ext uri="{FF2B5EF4-FFF2-40B4-BE49-F238E27FC236}">
                <a16:creationId xmlns:a16="http://schemas.microsoft.com/office/drawing/2014/main" id="{F961AF30-9446-4F0C-807B-5193D375D658}"/>
              </a:ext>
            </a:extLst>
          </p:cNvPr>
          <p:cNvSpPr/>
          <p:nvPr/>
        </p:nvSpPr>
        <p:spPr>
          <a:xfrm rot="16200000" flipV="1">
            <a:off x="9993315" y="3900882"/>
            <a:ext cx="543786" cy="1680227"/>
          </a:xfrm>
          <a:prstGeom prst="bentArrow">
            <a:avLst>
              <a:gd name="adj1" fmla="val 30938"/>
              <a:gd name="adj2" fmla="val 25000"/>
              <a:gd name="adj3" fmla="val 25000"/>
              <a:gd name="adj4" fmla="val 4375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solidFill>
                <a:schemeClr val="tx1"/>
              </a:solidFill>
            </a:endParaRPr>
          </a:p>
        </p:txBody>
      </p:sp>
      <p:sp>
        <p:nvSpPr>
          <p:cNvPr id="34" name="Callout: Line 33">
            <a:extLst>
              <a:ext uri="{FF2B5EF4-FFF2-40B4-BE49-F238E27FC236}">
                <a16:creationId xmlns:a16="http://schemas.microsoft.com/office/drawing/2014/main" id="{38E265BB-4121-4A3D-84DB-49E71360B1F6}"/>
              </a:ext>
            </a:extLst>
          </p:cNvPr>
          <p:cNvSpPr/>
          <p:nvPr/>
        </p:nvSpPr>
        <p:spPr>
          <a:xfrm>
            <a:off x="4496860" y="2234453"/>
            <a:ext cx="1020418" cy="277930"/>
          </a:xfrm>
          <a:prstGeom prst="borderCallout1">
            <a:avLst>
              <a:gd name="adj1" fmla="val 49594"/>
              <a:gd name="adj2" fmla="val -3666"/>
              <a:gd name="adj3" fmla="val 126208"/>
              <a:gd name="adj4" fmla="val -4020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a:t>Object</a:t>
            </a:r>
          </a:p>
        </p:txBody>
      </p:sp>
    </p:spTree>
    <p:extLst>
      <p:ext uri="{BB962C8B-B14F-4D97-AF65-F5344CB8AC3E}">
        <p14:creationId xmlns:p14="http://schemas.microsoft.com/office/powerpoint/2010/main" val="478463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7C33F-A070-4BB6-976B-DF8E0DCBFF73}"/>
              </a:ext>
            </a:extLst>
          </p:cNvPr>
          <p:cNvSpPr>
            <a:spLocks noGrp="1"/>
          </p:cNvSpPr>
          <p:nvPr>
            <p:ph type="title"/>
          </p:nvPr>
        </p:nvSpPr>
        <p:spPr>
          <a:xfrm>
            <a:off x="1022582" y="479222"/>
            <a:ext cx="9628632" cy="1362113"/>
          </a:xfrm>
        </p:spPr>
        <p:txBody>
          <a:bodyPr>
            <a:normAutofit/>
          </a:bodyPr>
          <a:lstStyle/>
          <a:p>
            <a:r>
              <a:rPr lang="en-US" sz="4000" b="1" dirty="0"/>
              <a:t>CURRENT PROGRESS:</a:t>
            </a:r>
          </a:p>
        </p:txBody>
      </p:sp>
      <p:sp>
        <p:nvSpPr>
          <p:cNvPr id="3" name="Content Placeholder 2">
            <a:extLst>
              <a:ext uri="{FF2B5EF4-FFF2-40B4-BE49-F238E27FC236}">
                <a16:creationId xmlns:a16="http://schemas.microsoft.com/office/drawing/2014/main" id="{E5DC077E-3A7A-4A58-A3DB-1282A45DE42E}"/>
              </a:ext>
            </a:extLst>
          </p:cNvPr>
          <p:cNvSpPr>
            <a:spLocks noGrp="1"/>
          </p:cNvSpPr>
          <p:nvPr>
            <p:ph idx="1"/>
          </p:nvPr>
        </p:nvSpPr>
        <p:spPr>
          <a:xfrm>
            <a:off x="1022581" y="2113475"/>
            <a:ext cx="10194917" cy="4265303"/>
          </a:xfrm>
        </p:spPr>
        <p:txBody>
          <a:bodyPr>
            <a:normAutofit/>
          </a:bodyPr>
          <a:lstStyle/>
          <a:p>
            <a:r>
              <a:rPr lang="en-US" sz="2400" dirty="0"/>
              <a:t>Transceiver composed of multiple ultrasonic sensors in the form of two-dimensional array formation has been completed.</a:t>
            </a:r>
          </a:p>
          <a:p>
            <a:r>
              <a:rPr lang="en-US" sz="2400" dirty="0"/>
              <a:t>Connector PCB’s for re-routing sensor signals fabrication completed.</a:t>
            </a:r>
          </a:p>
          <a:p>
            <a:r>
              <a:rPr lang="en-US" sz="2400" dirty="0"/>
              <a:t>Main motherboard consisting of processing unit along with multiplexing and demultiplexing units has been logically designed.</a:t>
            </a:r>
          </a:p>
          <a:p>
            <a:r>
              <a:rPr lang="en-US" sz="2400" dirty="0"/>
              <a:t>Image reconstruction code/software with 3D image output has been developed using MATLAB platform.</a:t>
            </a:r>
          </a:p>
          <a:p>
            <a:r>
              <a:rPr lang="en-US" sz="2400" dirty="0"/>
              <a:t>Schematic and PCB Board designs for the main PCB has been done but not fabricated due to this current pandemic.</a:t>
            </a:r>
          </a:p>
          <a:p>
            <a:endParaRPr lang="en-US" sz="2400" dirty="0"/>
          </a:p>
          <a:p>
            <a:endParaRPr lang="en-US" sz="2400" dirty="0"/>
          </a:p>
        </p:txBody>
      </p:sp>
    </p:spTree>
    <p:extLst>
      <p:ext uri="{BB962C8B-B14F-4D97-AF65-F5344CB8AC3E}">
        <p14:creationId xmlns:p14="http://schemas.microsoft.com/office/powerpoint/2010/main" val="1182349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6DC20-3AB0-47EC-8706-7A4CC1460BF7}"/>
              </a:ext>
            </a:extLst>
          </p:cNvPr>
          <p:cNvSpPr>
            <a:spLocks noGrp="1"/>
          </p:cNvSpPr>
          <p:nvPr>
            <p:ph type="title"/>
          </p:nvPr>
        </p:nvSpPr>
        <p:spPr/>
        <p:txBody>
          <a:bodyPr>
            <a:normAutofit/>
          </a:bodyPr>
          <a:lstStyle/>
          <a:p>
            <a:r>
              <a:rPr lang="en-US" sz="4000" b="1" dirty="0"/>
              <a:t>Flow Diagram of sensors array signals:</a:t>
            </a:r>
          </a:p>
        </p:txBody>
      </p:sp>
      <p:grpSp>
        <p:nvGrpSpPr>
          <p:cNvPr id="5" name="Group 4">
            <a:extLst>
              <a:ext uri="{FF2B5EF4-FFF2-40B4-BE49-F238E27FC236}">
                <a16:creationId xmlns:a16="http://schemas.microsoft.com/office/drawing/2014/main" id="{995AE433-A61A-49B5-8951-8CBD9630EDDF}"/>
              </a:ext>
            </a:extLst>
          </p:cNvPr>
          <p:cNvGrpSpPr/>
          <p:nvPr/>
        </p:nvGrpSpPr>
        <p:grpSpPr>
          <a:xfrm>
            <a:off x="310674" y="1970841"/>
            <a:ext cx="11567604" cy="4714044"/>
            <a:chOff x="772357" y="506027"/>
            <a:chExt cx="10227431" cy="4694118"/>
          </a:xfrm>
        </p:grpSpPr>
        <p:pic>
          <p:nvPicPr>
            <p:cNvPr id="6" name="Picture 5">
              <a:extLst>
                <a:ext uri="{FF2B5EF4-FFF2-40B4-BE49-F238E27FC236}">
                  <a16:creationId xmlns:a16="http://schemas.microsoft.com/office/drawing/2014/main" id="{E6893C84-854A-4913-AF9A-FD964CF3CD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0078" y="2870178"/>
              <a:ext cx="2874878" cy="2329967"/>
            </a:xfrm>
            <a:prstGeom prst="rect">
              <a:avLst/>
            </a:prstGeom>
            <a:ln>
              <a:solidFill>
                <a:schemeClr val="tx1"/>
              </a:solidFill>
            </a:ln>
          </p:spPr>
        </p:pic>
        <p:grpSp>
          <p:nvGrpSpPr>
            <p:cNvPr id="7" name="Group 6">
              <a:extLst>
                <a:ext uri="{FF2B5EF4-FFF2-40B4-BE49-F238E27FC236}">
                  <a16:creationId xmlns:a16="http://schemas.microsoft.com/office/drawing/2014/main" id="{44FA8FE8-BF72-4394-B663-38B385590F7E}"/>
                </a:ext>
              </a:extLst>
            </p:cNvPr>
            <p:cNvGrpSpPr/>
            <p:nvPr/>
          </p:nvGrpSpPr>
          <p:grpSpPr>
            <a:xfrm>
              <a:off x="1349009" y="616617"/>
              <a:ext cx="9091018" cy="3127098"/>
              <a:chOff x="576651" y="1104889"/>
              <a:chExt cx="9091018" cy="3127098"/>
            </a:xfrm>
          </p:grpSpPr>
          <p:sp>
            <p:nvSpPr>
              <p:cNvPr id="24" name="TextBox 23">
                <a:extLst>
                  <a:ext uri="{FF2B5EF4-FFF2-40B4-BE49-F238E27FC236}">
                    <a16:creationId xmlns:a16="http://schemas.microsoft.com/office/drawing/2014/main" id="{35C570CD-9F6A-4185-AC08-807B27D747CD}"/>
                  </a:ext>
                </a:extLst>
              </p:cNvPr>
              <p:cNvSpPr txBox="1"/>
              <p:nvPr/>
            </p:nvSpPr>
            <p:spPr>
              <a:xfrm>
                <a:off x="3713330" y="2633734"/>
                <a:ext cx="2674936" cy="367771"/>
              </a:xfrm>
              <a:prstGeom prst="rect">
                <a:avLst/>
              </a:prstGeom>
              <a:noFill/>
            </p:spPr>
            <p:txBody>
              <a:bodyPr wrap="square" rtlCol="0">
                <a:spAutoFit/>
              </a:bodyPr>
              <a:lstStyle/>
              <a:p>
                <a:r>
                  <a:rPr lang="en-IN" dirty="0"/>
                  <a:t>      Ultrasonic sensor array</a:t>
                </a:r>
              </a:p>
            </p:txBody>
          </p:sp>
          <p:grpSp>
            <p:nvGrpSpPr>
              <p:cNvPr id="25" name="Group 24">
                <a:extLst>
                  <a:ext uri="{FF2B5EF4-FFF2-40B4-BE49-F238E27FC236}">
                    <a16:creationId xmlns:a16="http://schemas.microsoft.com/office/drawing/2014/main" id="{55BCB624-6F31-49B6-BDEE-B3CB81E93E8F}"/>
                  </a:ext>
                </a:extLst>
              </p:cNvPr>
              <p:cNvGrpSpPr/>
              <p:nvPr/>
            </p:nvGrpSpPr>
            <p:grpSpPr>
              <a:xfrm>
                <a:off x="3366151" y="1120490"/>
                <a:ext cx="5188685" cy="2474425"/>
                <a:chOff x="216467" y="514905"/>
                <a:chExt cx="5188685" cy="2474425"/>
              </a:xfrm>
            </p:grpSpPr>
            <p:grpSp>
              <p:nvGrpSpPr>
                <p:cNvPr id="60" name="Group 59">
                  <a:extLst>
                    <a:ext uri="{FF2B5EF4-FFF2-40B4-BE49-F238E27FC236}">
                      <a16:creationId xmlns:a16="http://schemas.microsoft.com/office/drawing/2014/main" id="{2BC67D7C-7D77-4180-AD7C-8018401F545F}"/>
                    </a:ext>
                  </a:extLst>
                </p:cNvPr>
                <p:cNvGrpSpPr/>
                <p:nvPr/>
              </p:nvGrpSpPr>
              <p:grpSpPr>
                <a:xfrm>
                  <a:off x="216467" y="514905"/>
                  <a:ext cx="3180135" cy="1580226"/>
                  <a:chOff x="216467" y="514905"/>
                  <a:chExt cx="3180135" cy="1580226"/>
                </a:xfrm>
              </p:grpSpPr>
              <p:grpSp>
                <p:nvGrpSpPr>
                  <p:cNvPr id="73" name="Group 72">
                    <a:extLst>
                      <a:ext uri="{FF2B5EF4-FFF2-40B4-BE49-F238E27FC236}">
                        <a16:creationId xmlns:a16="http://schemas.microsoft.com/office/drawing/2014/main" id="{DC3F6CA5-74C5-4ED4-975F-53C617CF6609}"/>
                      </a:ext>
                    </a:extLst>
                  </p:cNvPr>
                  <p:cNvGrpSpPr/>
                  <p:nvPr/>
                </p:nvGrpSpPr>
                <p:grpSpPr>
                  <a:xfrm>
                    <a:off x="375180" y="689010"/>
                    <a:ext cx="2914099" cy="1277997"/>
                    <a:chOff x="375180" y="689010"/>
                    <a:chExt cx="2914099" cy="1277997"/>
                  </a:xfrm>
                </p:grpSpPr>
                <p:grpSp>
                  <p:nvGrpSpPr>
                    <p:cNvPr id="78" name="Group 77">
                      <a:extLst>
                        <a:ext uri="{FF2B5EF4-FFF2-40B4-BE49-F238E27FC236}">
                          <a16:creationId xmlns:a16="http://schemas.microsoft.com/office/drawing/2014/main" id="{7EF4DE8C-5F11-4FC6-973A-D8FA7865B004}"/>
                        </a:ext>
                      </a:extLst>
                    </p:cNvPr>
                    <p:cNvGrpSpPr/>
                    <p:nvPr/>
                  </p:nvGrpSpPr>
                  <p:grpSpPr>
                    <a:xfrm>
                      <a:off x="375180" y="689010"/>
                      <a:ext cx="2905268" cy="156837"/>
                      <a:chOff x="284085" y="446845"/>
                      <a:chExt cx="2905268" cy="156837"/>
                    </a:xfrm>
                  </p:grpSpPr>
                  <p:pic>
                    <p:nvPicPr>
                      <p:cNvPr id="124" name="Picture 123">
                        <a:extLst>
                          <a:ext uri="{FF2B5EF4-FFF2-40B4-BE49-F238E27FC236}">
                            <a16:creationId xmlns:a16="http://schemas.microsoft.com/office/drawing/2014/main" id="{59A0675F-8833-4BDE-B69B-CA314DA4A68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815" t="26285" r="4710" b="33534"/>
                      <a:stretch/>
                    </p:blipFill>
                    <p:spPr>
                      <a:xfrm>
                        <a:off x="284085" y="452762"/>
                        <a:ext cx="336069" cy="150920"/>
                      </a:xfrm>
                      <a:prstGeom prst="rect">
                        <a:avLst/>
                      </a:prstGeom>
                    </p:spPr>
                  </p:pic>
                  <p:pic>
                    <p:nvPicPr>
                      <p:cNvPr id="125" name="Picture 124">
                        <a:extLst>
                          <a:ext uri="{FF2B5EF4-FFF2-40B4-BE49-F238E27FC236}">
                            <a16:creationId xmlns:a16="http://schemas.microsoft.com/office/drawing/2014/main" id="{A4973796-0F8E-47B4-AAE1-AEF5958B82B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815" t="26285" r="4710" b="33534"/>
                      <a:stretch/>
                    </p:blipFill>
                    <p:spPr>
                      <a:xfrm>
                        <a:off x="646589" y="452762"/>
                        <a:ext cx="336069" cy="150920"/>
                      </a:xfrm>
                      <a:prstGeom prst="rect">
                        <a:avLst/>
                      </a:prstGeom>
                    </p:spPr>
                  </p:pic>
                  <p:pic>
                    <p:nvPicPr>
                      <p:cNvPr id="126" name="Picture 125">
                        <a:extLst>
                          <a:ext uri="{FF2B5EF4-FFF2-40B4-BE49-F238E27FC236}">
                            <a16:creationId xmlns:a16="http://schemas.microsoft.com/office/drawing/2014/main" id="{196D62AB-B002-4A0F-AAF2-03DAB06924E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815" t="26285" r="4710" b="33534"/>
                      <a:stretch/>
                    </p:blipFill>
                    <p:spPr>
                      <a:xfrm>
                        <a:off x="1009093" y="452762"/>
                        <a:ext cx="336069" cy="150920"/>
                      </a:xfrm>
                      <a:prstGeom prst="rect">
                        <a:avLst/>
                      </a:prstGeom>
                    </p:spPr>
                  </p:pic>
                  <p:pic>
                    <p:nvPicPr>
                      <p:cNvPr id="127" name="Picture 126">
                        <a:extLst>
                          <a:ext uri="{FF2B5EF4-FFF2-40B4-BE49-F238E27FC236}">
                            <a16:creationId xmlns:a16="http://schemas.microsoft.com/office/drawing/2014/main" id="{3FA610E8-6571-4A8A-BF0B-F2EF62D3938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815" t="26285" r="4710" b="33534"/>
                      <a:stretch/>
                    </p:blipFill>
                    <p:spPr>
                      <a:xfrm>
                        <a:off x="1382154" y="452762"/>
                        <a:ext cx="336069" cy="150920"/>
                      </a:xfrm>
                      <a:prstGeom prst="rect">
                        <a:avLst/>
                      </a:prstGeom>
                    </p:spPr>
                  </p:pic>
                  <p:pic>
                    <p:nvPicPr>
                      <p:cNvPr id="128" name="Picture 127">
                        <a:extLst>
                          <a:ext uri="{FF2B5EF4-FFF2-40B4-BE49-F238E27FC236}">
                            <a16:creationId xmlns:a16="http://schemas.microsoft.com/office/drawing/2014/main" id="{9EE91663-E7D8-4451-82F8-59A9E37FEE2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815" t="26285" r="4710" b="33534"/>
                      <a:stretch/>
                    </p:blipFill>
                    <p:spPr>
                      <a:xfrm>
                        <a:off x="1755215" y="452762"/>
                        <a:ext cx="336069" cy="150920"/>
                      </a:xfrm>
                      <a:prstGeom prst="rect">
                        <a:avLst/>
                      </a:prstGeom>
                    </p:spPr>
                  </p:pic>
                  <p:pic>
                    <p:nvPicPr>
                      <p:cNvPr id="129" name="Picture 128">
                        <a:extLst>
                          <a:ext uri="{FF2B5EF4-FFF2-40B4-BE49-F238E27FC236}">
                            <a16:creationId xmlns:a16="http://schemas.microsoft.com/office/drawing/2014/main" id="{AD5D682A-0C40-4C79-B8F8-8454DA06F4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815" t="26285" r="4710" b="33534"/>
                      <a:stretch/>
                    </p:blipFill>
                    <p:spPr>
                      <a:xfrm>
                        <a:off x="2128276" y="447584"/>
                        <a:ext cx="336069" cy="150920"/>
                      </a:xfrm>
                      <a:prstGeom prst="rect">
                        <a:avLst/>
                      </a:prstGeom>
                    </p:spPr>
                  </p:pic>
                  <p:pic>
                    <p:nvPicPr>
                      <p:cNvPr id="130" name="Picture 129">
                        <a:extLst>
                          <a:ext uri="{FF2B5EF4-FFF2-40B4-BE49-F238E27FC236}">
                            <a16:creationId xmlns:a16="http://schemas.microsoft.com/office/drawing/2014/main" id="{C1159A44-D21D-448C-9155-77C96C15989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815" t="26285" r="4710" b="33534"/>
                      <a:stretch/>
                    </p:blipFill>
                    <p:spPr>
                      <a:xfrm>
                        <a:off x="2490780" y="447584"/>
                        <a:ext cx="336069" cy="150920"/>
                      </a:xfrm>
                      <a:prstGeom prst="rect">
                        <a:avLst/>
                      </a:prstGeom>
                    </p:spPr>
                  </p:pic>
                  <p:pic>
                    <p:nvPicPr>
                      <p:cNvPr id="131" name="Picture 130">
                        <a:extLst>
                          <a:ext uri="{FF2B5EF4-FFF2-40B4-BE49-F238E27FC236}">
                            <a16:creationId xmlns:a16="http://schemas.microsoft.com/office/drawing/2014/main" id="{9662EC09-5300-4EC6-8C87-CD8F9A0D460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815" t="26285" r="4710" b="33534"/>
                      <a:stretch/>
                    </p:blipFill>
                    <p:spPr>
                      <a:xfrm>
                        <a:off x="2853284" y="446845"/>
                        <a:ext cx="336069" cy="150920"/>
                      </a:xfrm>
                      <a:prstGeom prst="rect">
                        <a:avLst/>
                      </a:prstGeom>
                    </p:spPr>
                  </p:pic>
                </p:grpSp>
                <p:grpSp>
                  <p:nvGrpSpPr>
                    <p:cNvPr id="79" name="Group 78">
                      <a:extLst>
                        <a:ext uri="{FF2B5EF4-FFF2-40B4-BE49-F238E27FC236}">
                          <a16:creationId xmlns:a16="http://schemas.microsoft.com/office/drawing/2014/main" id="{55A60A12-C951-43FD-A4FD-F674BDA6ADAE}"/>
                        </a:ext>
                      </a:extLst>
                    </p:cNvPr>
                    <p:cNvGrpSpPr/>
                    <p:nvPr/>
                  </p:nvGrpSpPr>
                  <p:grpSpPr>
                    <a:xfrm>
                      <a:off x="378781" y="906990"/>
                      <a:ext cx="2905268" cy="156837"/>
                      <a:chOff x="284085" y="446845"/>
                      <a:chExt cx="2905268" cy="156837"/>
                    </a:xfrm>
                  </p:grpSpPr>
                  <p:pic>
                    <p:nvPicPr>
                      <p:cNvPr id="116" name="Picture 115">
                        <a:extLst>
                          <a:ext uri="{FF2B5EF4-FFF2-40B4-BE49-F238E27FC236}">
                            <a16:creationId xmlns:a16="http://schemas.microsoft.com/office/drawing/2014/main" id="{CF07089B-8558-41BE-8055-22F14F7A0E5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815" t="26285" r="4710" b="33534"/>
                      <a:stretch/>
                    </p:blipFill>
                    <p:spPr>
                      <a:xfrm>
                        <a:off x="284085" y="452762"/>
                        <a:ext cx="336069" cy="150920"/>
                      </a:xfrm>
                      <a:prstGeom prst="rect">
                        <a:avLst/>
                      </a:prstGeom>
                    </p:spPr>
                  </p:pic>
                  <p:pic>
                    <p:nvPicPr>
                      <p:cNvPr id="117" name="Picture 116">
                        <a:extLst>
                          <a:ext uri="{FF2B5EF4-FFF2-40B4-BE49-F238E27FC236}">
                            <a16:creationId xmlns:a16="http://schemas.microsoft.com/office/drawing/2014/main" id="{39B280CD-DF37-4E0A-870D-ECBC05BC198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815" t="26285" r="4710" b="33534"/>
                      <a:stretch/>
                    </p:blipFill>
                    <p:spPr>
                      <a:xfrm>
                        <a:off x="646589" y="452762"/>
                        <a:ext cx="336069" cy="150920"/>
                      </a:xfrm>
                      <a:prstGeom prst="rect">
                        <a:avLst/>
                      </a:prstGeom>
                    </p:spPr>
                  </p:pic>
                  <p:pic>
                    <p:nvPicPr>
                      <p:cNvPr id="118" name="Picture 117">
                        <a:extLst>
                          <a:ext uri="{FF2B5EF4-FFF2-40B4-BE49-F238E27FC236}">
                            <a16:creationId xmlns:a16="http://schemas.microsoft.com/office/drawing/2014/main" id="{EF137F99-4F1B-4B9E-9206-F5A547AAE27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815" t="26285" r="4710" b="33534"/>
                      <a:stretch/>
                    </p:blipFill>
                    <p:spPr>
                      <a:xfrm>
                        <a:off x="1009093" y="452762"/>
                        <a:ext cx="336069" cy="150920"/>
                      </a:xfrm>
                      <a:prstGeom prst="rect">
                        <a:avLst/>
                      </a:prstGeom>
                    </p:spPr>
                  </p:pic>
                  <p:pic>
                    <p:nvPicPr>
                      <p:cNvPr id="119" name="Picture 118">
                        <a:extLst>
                          <a:ext uri="{FF2B5EF4-FFF2-40B4-BE49-F238E27FC236}">
                            <a16:creationId xmlns:a16="http://schemas.microsoft.com/office/drawing/2014/main" id="{16C23B71-9114-4C3B-97B8-F9E1D5D34C3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815" t="26285" r="4710" b="33534"/>
                      <a:stretch/>
                    </p:blipFill>
                    <p:spPr>
                      <a:xfrm>
                        <a:off x="1382154" y="452762"/>
                        <a:ext cx="336069" cy="150920"/>
                      </a:xfrm>
                      <a:prstGeom prst="rect">
                        <a:avLst/>
                      </a:prstGeom>
                    </p:spPr>
                  </p:pic>
                  <p:pic>
                    <p:nvPicPr>
                      <p:cNvPr id="120" name="Picture 119">
                        <a:extLst>
                          <a:ext uri="{FF2B5EF4-FFF2-40B4-BE49-F238E27FC236}">
                            <a16:creationId xmlns:a16="http://schemas.microsoft.com/office/drawing/2014/main" id="{2711E4E3-1887-437F-9BF3-7F9406E3DAB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815" t="26285" r="4710" b="33534"/>
                      <a:stretch/>
                    </p:blipFill>
                    <p:spPr>
                      <a:xfrm>
                        <a:off x="1755215" y="452762"/>
                        <a:ext cx="336069" cy="150920"/>
                      </a:xfrm>
                      <a:prstGeom prst="rect">
                        <a:avLst/>
                      </a:prstGeom>
                    </p:spPr>
                  </p:pic>
                  <p:pic>
                    <p:nvPicPr>
                      <p:cNvPr id="121" name="Picture 120">
                        <a:extLst>
                          <a:ext uri="{FF2B5EF4-FFF2-40B4-BE49-F238E27FC236}">
                            <a16:creationId xmlns:a16="http://schemas.microsoft.com/office/drawing/2014/main" id="{E0DDE639-E537-459B-96F4-B2189E2F429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815" t="26285" r="4710" b="33534"/>
                      <a:stretch/>
                    </p:blipFill>
                    <p:spPr>
                      <a:xfrm>
                        <a:off x="2128276" y="447584"/>
                        <a:ext cx="336069" cy="150920"/>
                      </a:xfrm>
                      <a:prstGeom prst="rect">
                        <a:avLst/>
                      </a:prstGeom>
                    </p:spPr>
                  </p:pic>
                  <p:pic>
                    <p:nvPicPr>
                      <p:cNvPr id="122" name="Picture 121">
                        <a:extLst>
                          <a:ext uri="{FF2B5EF4-FFF2-40B4-BE49-F238E27FC236}">
                            <a16:creationId xmlns:a16="http://schemas.microsoft.com/office/drawing/2014/main" id="{DE67A58B-5D06-4E51-93CC-9D3A1FC4C6F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815" t="26285" r="4710" b="33534"/>
                      <a:stretch/>
                    </p:blipFill>
                    <p:spPr>
                      <a:xfrm>
                        <a:off x="2490780" y="447584"/>
                        <a:ext cx="336069" cy="150920"/>
                      </a:xfrm>
                      <a:prstGeom prst="rect">
                        <a:avLst/>
                      </a:prstGeom>
                    </p:spPr>
                  </p:pic>
                  <p:pic>
                    <p:nvPicPr>
                      <p:cNvPr id="123" name="Picture 122">
                        <a:extLst>
                          <a:ext uri="{FF2B5EF4-FFF2-40B4-BE49-F238E27FC236}">
                            <a16:creationId xmlns:a16="http://schemas.microsoft.com/office/drawing/2014/main" id="{C9BA8CE7-E9B8-4D7B-9B38-128F4ACDB44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815" t="26285" r="4710" b="33534"/>
                      <a:stretch/>
                    </p:blipFill>
                    <p:spPr>
                      <a:xfrm>
                        <a:off x="2853284" y="446845"/>
                        <a:ext cx="336069" cy="150920"/>
                      </a:xfrm>
                      <a:prstGeom prst="rect">
                        <a:avLst/>
                      </a:prstGeom>
                    </p:spPr>
                  </p:pic>
                </p:grpSp>
                <p:grpSp>
                  <p:nvGrpSpPr>
                    <p:cNvPr id="80" name="Group 79">
                      <a:extLst>
                        <a:ext uri="{FF2B5EF4-FFF2-40B4-BE49-F238E27FC236}">
                          <a16:creationId xmlns:a16="http://schemas.microsoft.com/office/drawing/2014/main" id="{0EB537F9-599E-4ECE-A2F8-D84EDAC700AA}"/>
                        </a:ext>
                      </a:extLst>
                    </p:cNvPr>
                    <p:cNvGrpSpPr/>
                    <p:nvPr/>
                  </p:nvGrpSpPr>
                  <p:grpSpPr>
                    <a:xfrm>
                      <a:off x="384011" y="1131180"/>
                      <a:ext cx="2905268" cy="156837"/>
                      <a:chOff x="284085" y="446845"/>
                      <a:chExt cx="2905268" cy="156837"/>
                    </a:xfrm>
                  </p:grpSpPr>
                  <p:pic>
                    <p:nvPicPr>
                      <p:cNvPr id="108" name="Picture 107">
                        <a:extLst>
                          <a:ext uri="{FF2B5EF4-FFF2-40B4-BE49-F238E27FC236}">
                            <a16:creationId xmlns:a16="http://schemas.microsoft.com/office/drawing/2014/main" id="{13E8E7EE-97F0-4587-A9FB-8533072BD25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815" t="26285" r="4710" b="33534"/>
                      <a:stretch/>
                    </p:blipFill>
                    <p:spPr>
                      <a:xfrm>
                        <a:off x="284085" y="452762"/>
                        <a:ext cx="336069" cy="150920"/>
                      </a:xfrm>
                      <a:prstGeom prst="rect">
                        <a:avLst/>
                      </a:prstGeom>
                    </p:spPr>
                  </p:pic>
                  <p:pic>
                    <p:nvPicPr>
                      <p:cNvPr id="109" name="Picture 108">
                        <a:extLst>
                          <a:ext uri="{FF2B5EF4-FFF2-40B4-BE49-F238E27FC236}">
                            <a16:creationId xmlns:a16="http://schemas.microsoft.com/office/drawing/2014/main" id="{973FFD49-020A-4897-B7CE-0DFAAAC1A60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815" t="26285" r="4710" b="33534"/>
                      <a:stretch/>
                    </p:blipFill>
                    <p:spPr>
                      <a:xfrm>
                        <a:off x="646589" y="452762"/>
                        <a:ext cx="336069" cy="150920"/>
                      </a:xfrm>
                      <a:prstGeom prst="rect">
                        <a:avLst/>
                      </a:prstGeom>
                    </p:spPr>
                  </p:pic>
                  <p:pic>
                    <p:nvPicPr>
                      <p:cNvPr id="110" name="Picture 109">
                        <a:extLst>
                          <a:ext uri="{FF2B5EF4-FFF2-40B4-BE49-F238E27FC236}">
                            <a16:creationId xmlns:a16="http://schemas.microsoft.com/office/drawing/2014/main" id="{AAA6DA30-D4F3-43AE-AFEF-29BD70BA684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815" t="26285" r="4710" b="33534"/>
                      <a:stretch/>
                    </p:blipFill>
                    <p:spPr>
                      <a:xfrm>
                        <a:off x="1009093" y="452762"/>
                        <a:ext cx="336069" cy="150920"/>
                      </a:xfrm>
                      <a:prstGeom prst="rect">
                        <a:avLst/>
                      </a:prstGeom>
                    </p:spPr>
                  </p:pic>
                  <p:pic>
                    <p:nvPicPr>
                      <p:cNvPr id="111" name="Picture 110">
                        <a:extLst>
                          <a:ext uri="{FF2B5EF4-FFF2-40B4-BE49-F238E27FC236}">
                            <a16:creationId xmlns:a16="http://schemas.microsoft.com/office/drawing/2014/main" id="{9ECB47C1-8531-4457-A40A-F4747744DCB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815" t="26285" r="4710" b="33534"/>
                      <a:stretch/>
                    </p:blipFill>
                    <p:spPr>
                      <a:xfrm>
                        <a:off x="1382154" y="452762"/>
                        <a:ext cx="336069" cy="150920"/>
                      </a:xfrm>
                      <a:prstGeom prst="rect">
                        <a:avLst/>
                      </a:prstGeom>
                    </p:spPr>
                  </p:pic>
                  <p:pic>
                    <p:nvPicPr>
                      <p:cNvPr id="112" name="Picture 111">
                        <a:extLst>
                          <a:ext uri="{FF2B5EF4-FFF2-40B4-BE49-F238E27FC236}">
                            <a16:creationId xmlns:a16="http://schemas.microsoft.com/office/drawing/2014/main" id="{76264420-A7EC-4115-AA4B-BC90D11B81C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815" t="26285" r="4710" b="33534"/>
                      <a:stretch/>
                    </p:blipFill>
                    <p:spPr>
                      <a:xfrm>
                        <a:off x="1755215" y="452762"/>
                        <a:ext cx="336069" cy="150920"/>
                      </a:xfrm>
                      <a:prstGeom prst="rect">
                        <a:avLst/>
                      </a:prstGeom>
                    </p:spPr>
                  </p:pic>
                  <p:pic>
                    <p:nvPicPr>
                      <p:cNvPr id="113" name="Picture 112">
                        <a:extLst>
                          <a:ext uri="{FF2B5EF4-FFF2-40B4-BE49-F238E27FC236}">
                            <a16:creationId xmlns:a16="http://schemas.microsoft.com/office/drawing/2014/main" id="{CEC95FEA-D473-4DCB-B76A-2D6BA017725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815" t="26285" r="4710" b="33534"/>
                      <a:stretch/>
                    </p:blipFill>
                    <p:spPr>
                      <a:xfrm>
                        <a:off x="2128276" y="447584"/>
                        <a:ext cx="336069" cy="150920"/>
                      </a:xfrm>
                      <a:prstGeom prst="rect">
                        <a:avLst/>
                      </a:prstGeom>
                    </p:spPr>
                  </p:pic>
                  <p:pic>
                    <p:nvPicPr>
                      <p:cNvPr id="114" name="Picture 113">
                        <a:extLst>
                          <a:ext uri="{FF2B5EF4-FFF2-40B4-BE49-F238E27FC236}">
                            <a16:creationId xmlns:a16="http://schemas.microsoft.com/office/drawing/2014/main" id="{238ACA3B-9929-4BE8-B37A-31495C4C85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815" t="26285" r="4710" b="33534"/>
                      <a:stretch/>
                    </p:blipFill>
                    <p:spPr>
                      <a:xfrm>
                        <a:off x="2490780" y="447584"/>
                        <a:ext cx="336069" cy="150920"/>
                      </a:xfrm>
                      <a:prstGeom prst="rect">
                        <a:avLst/>
                      </a:prstGeom>
                    </p:spPr>
                  </p:pic>
                  <p:pic>
                    <p:nvPicPr>
                      <p:cNvPr id="115" name="Picture 114">
                        <a:extLst>
                          <a:ext uri="{FF2B5EF4-FFF2-40B4-BE49-F238E27FC236}">
                            <a16:creationId xmlns:a16="http://schemas.microsoft.com/office/drawing/2014/main" id="{30E9957F-2283-474C-AE32-7DDF4167CC5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815" t="26285" r="4710" b="33534"/>
                      <a:stretch/>
                    </p:blipFill>
                    <p:spPr>
                      <a:xfrm>
                        <a:off x="2853284" y="446845"/>
                        <a:ext cx="336069" cy="150920"/>
                      </a:xfrm>
                      <a:prstGeom prst="rect">
                        <a:avLst/>
                      </a:prstGeom>
                    </p:spPr>
                  </p:pic>
                </p:grpSp>
                <p:grpSp>
                  <p:nvGrpSpPr>
                    <p:cNvPr id="81" name="Group 80">
                      <a:extLst>
                        <a:ext uri="{FF2B5EF4-FFF2-40B4-BE49-F238E27FC236}">
                          <a16:creationId xmlns:a16="http://schemas.microsoft.com/office/drawing/2014/main" id="{EF6BCF34-1FB9-4FA6-9757-1E868361D727}"/>
                        </a:ext>
                      </a:extLst>
                    </p:cNvPr>
                    <p:cNvGrpSpPr/>
                    <p:nvPr/>
                  </p:nvGrpSpPr>
                  <p:grpSpPr>
                    <a:xfrm>
                      <a:off x="375180" y="1358580"/>
                      <a:ext cx="2905268" cy="156837"/>
                      <a:chOff x="284085" y="446845"/>
                      <a:chExt cx="2905268" cy="156837"/>
                    </a:xfrm>
                  </p:grpSpPr>
                  <p:pic>
                    <p:nvPicPr>
                      <p:cNvPr id="100" name="Picture 99">
                        <a:extLst>
                          <a:ext uri="{FF2B5EF4-FFF2-40B4-BE49-F238E27FC236}">
                            <a16:creationId xmlns:a16="http://schemas.microsoft.com/office/drawing/2014/main" id="{4D217756-B233-4506-BD58-C76F3B00D74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815" t="26285" r="4710" b="33534"/>
                      <a:stretch/>
                    </p:blipFill>
                    <p:spPr>
                      <a:xfrm>
                        <a:off x="284085" y="452762"/>
                        <a:ext cx="336069" cy="150920"/>
                      </a:xfrm>
                      <a:prstGeom prst="rect">
                        <a:avLst/>
                      </a:prstGeom>
                    </p:spPr>
                  </p:pic>
                  <p:pic>
                    <p:nvPicPr>
                      <p:cNvPr id="101" name="Picture 100">
                        <a:extLst>
                          <a:ext uri="{FF2B5EF4-FFF2-40B4-BE49-F238E27FC236}">
                            <a16:creationId xmlns:a16="http://schemas.microsoft.com/office/drawing/2014/main" id="{B747565F-14B8-438B-A26F-85CA482275C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815" t="26285" r="4710" b="33534"/>
                      <a:stretch/>
                    </p:blipFill>
                    <p:spPr>
                      <a:xfrm>
                        <a:off x="646589" y="452762"/>
                        <a:ext cx="336069" cy="150920"/>
                      </a:xfrm>
                      <a:prstGeom prst="rect">
                        <a:avLst/>
                      </a:prstGeom>
                    </p:spPr>
                  </p:pic>
                  <p:pic>
                    <p:nvPicPr>
                      <p:cNvPr id="102" name="Picture 101">
                        <a:extLst>
                          <a:ext uri="{FF2B5EF4-FFF2-40B4-BE49-F238E27FC236}">
                            <a16:creationId xmlns:a16="http://schemas.microsoft.com/office/drawing/2014/main" id="{78F7A77B-BF39-445E-90FB-4DAB44DE34D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815" t="26285" r="4710" b="33534"/>
                      <a:stretch/>
                    </p:blipFill>
                    <p:spPr>
                      <a:xfrm>
                        <a:off x="1009093" y="452762"/>
                        <a:ext cx="336069" cy="150920"/>
                      </a:xfrm>
                      <a:prstGeom prst="rect">
                        <a:avLst/>
                      </a:prstGeom>
                    </p:spPr>
                  </p:pic>
                  <p:pic>
                    <p:nvPicPr>
                      <p:cNvPr id="103" name="Picture 102">
                        <a:extLst>
                          <a:ext uri="{FF2B5EF4-FFF2-40B4-BE49-F238E27FC236}">
                            <a16:creationId xmlns:a16="http://schemas.microsoft.com/office/drawing/2014/main" id="{719AE54C-0BA4-403D-A231-CB8E409B79B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815" t="26285" r="4710" b="33534"/>
                      <a:stretch/>
                    </p:blipFill>
                    <p:spPr>
                      <a:xfrm>
                        <a:off x="1382154" y="452762"/>
                        <a:ext cx="336069" cy="150920"/>
                      </a:xfrm>
                      <a:prstGeom prst="rect">
                        <a:avLst/>
                      </a:prstGeom>
                    </p:spPr>
                  </p:pic>
                  <p:pic>
                    <p:nvPicPr>
                      <p:cNvPr id="104" name="Picture 103">
                        <a:extLst>
                          <a:ext uri="{FF2B5EF4-FFF2-40B4-BE49-F238E27FC236}">
                            <a16:creationId xmlns:a16="http://schemas.microsoft.com/office/drawing/2014/main" id="{E6343D75-E349-48E3-8CA3-3305317289E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815" t="26285" r="4710" b="33534"/>
                      <a:stretch/>
                    </p:blipFill>
                    <p:spPr>
                      <a:xfrm>
                        <a:off x="1755215" y="452762"/>
                        <a:ext cx="336069" cy="150920"/>
                      </a:xfrm>
                      <a:prstGeom prst="rect">
                        <a:avLst/>
                      </a:prstGeom>
                    </p:spPr>
                  </p:pic>
                  <p:pic>
                    <p:nvPicPr>
                      <p:cNvPr id="105" name="Picture 104">
                        <a:extLst>
                          <a:ext uri="{FF2B5EF4-FFF2-40B4-BE49-F238E27FC236}">
                            <a16:creationId xmlns:a16="http://schemas.microsoft.com/office/drawing/2014/main" id="{2DB10A51-EFB4-4FB7-B4D6-CCAF87448D2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815" t="26285" r="4710" b="33534"/>
                      <a:stretch/>
                    </p:blipFill>
                    <p:spPr>
                      <a:xfrm>
                        <a:off x="2128276" y="447584"/>
                        <a:ext cx="336069" cy="150920"/>
                      </a:xfrm>
                      <a:prstGeom prst="rect">
                        <a:avLst/>
                      </a:prstGeom>
                    </p:spPr>
                  </p:pic>
                  <p:pic>
                    <p:nvPicPr>
                      <p:cNvPr id="106" name="Picture 105">
                        <a:extLst>
                          <a:ext uri="{FF2B5EF4-FFF2-40B4-BE49-F238E27FC236}">
                            <a16:creationId xmlns:a16="http://schemas.microsoft.com/office/drawing/2014/main" id="{412DFD98-654D-45A1-B510-35BAC6F7C40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815" t="26285" r="4710" b="33534"/>
                      <a:stretch/>
                    </p:blipFill>
                    <p:spPr>
                      <a:xfrm>
                        <a:off x="2490780" y="447584"/>
                        <a:ext cx="336069" cy="150920"/>
                      </a:xfrm>
                      <a:prstGeom prst="rect">
                        <a:avLst/>
                      </a:prstGeom>
                    </p:spPr>
                  </p:pic>
                  <p:pic>
                    <p:nvPicPr>
                      <p:cNvPr id="107" name="Picture 106">
                        <a:extLst>
                          <a:ext uri="{FF2B5EF4-FFF2-40B4-BE49-F238E27FC236}">
                            <a16:creationId xmlns:a16="http://schemas.microsoft.com/office/drawing/2014/main" id="{49E3E264-C6A2-4B20-BAEE-A686C26C2E0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815" t="26285" r="4710" b="33534"/>
                      <a:stretch/>
                    </p:blipFill>
                    <p:spPr>
                      <a:xfrm>
                        <a:off x="2853284" y="446845"/>
                        <a:ext cx="336069" cy="150920"/>
                      </a:xfrm>
                      <a:prstGeom prst="rect">
                        <a:avLst/>
                      </a:prstGeom>
                    </p:spPr>
                  </p:pic>
                </p:grpSp>
                <p:grpSp>
                  <p:nvGrpSpPr>
                    <p:cNvPr id="82" name="Group 81">
                      <a:extLst>
                        <a:ext uri="{FF2B5EF4-FFF2-40B4-BE49-F238E27FC236}">
                          <a16:creationId xmlns:a16="http://schemas.microsoft.com/office/drawing/2014/main" id="{0B1C1598-CE5D-4367-89C5-D9CF3B8F4117}"/>
                        </a:ext>
                      </a:extLst>
                    </p:cNvPr>
                    <p:cNvGrpSpPr/>
                    <p:nvPr/>
                  </p:nvGrpSpPr>
                  <p:grpSpPr>
                    <a:xfrm>
                      <a:off x="378781" y="1585408"/>
                      <a:ext cx="2905268" cy="156837"/>
                      <a:chOff x="284085" y="446845"/>
                      <a:chExt cx="2905268" cy="156837"/>
                    </a:xfrm>
                  </p:grpSpPr>
                  <p:pic>
                    <p:nvPicPr>
                      <p:cNvPr id="92" name="Picture 91">
                        <a:extLst>
                          <a:ext uri="{FF2B5EF4-FFF2-40B4-BE49-F238E27FC236}">
                            <a16:creationId xmlns:a16="http://schemas.microsoft.com/office/drawing/2014/main" id="{FF3139CC-85C7-4BF7-A8DB-9559FEC7686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815" t="26285" r="4710" b="33534"/>
                      <a:stretch/>
                    </p:blipFill>
                    <p:spPr>
                      <a:xfrm>
                        <a:off x="284085" y="452762"/>
                        <a:ext cx="336069" cy="150920"/>
                      </a:xfrm>
                      <a:prstGeom prst="rect">
                        <a:avLst/>
                      </a:prstGeom>
                    </p:spPr>
                  </p:pic>
                  <p:pic>
                    <p:nvPicPr>
                      <p:cNvPr id="93" name="Picture 92">
                        <a:extLst>
                          <a:ext uri="{FF2B5EF4-FFF2-40B4-BE49-F238E27FC236}">
                            <a16:creationId xmlns:a16="http://schemas.microsoft.com/office/drawing/2014/main" id="{C490F51A-8B2C-42F2-B566-B813D41AAF0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815" t="26285" r="4710" b="33534"/>
                      <a:stretch/>
                    </p:blipFill>
                    <p:spPr>
                      <a:xfrm>
                        <a:off x="646589" y="452762"/>
                        <a:ext cx="336069" cy="150920"/>
                      </a:xfrm>
                      <a:prstGeom prst="rect">
                        <a:avLst/>
                      </a:prstGeom>
                    </p:spPr>
                  </p:pic>
                  <p:pic>
                    <p:nvPicPr>
                      <p:cNvPr id="94" name="Picture 93">
                        <a:extLst>
                          <a:ext uri="{FF2B5EF4-FFF2-40B4-BE49-F238E27FC236}">
                            <a16:creationId xmlns:a16="http://schemas.microsoft.com/office/drawing/2014/main" id="{9A624CFA-9618-447D-A8F1-DB9E1B09B2B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815" t="26285" r="4710" b="33534"/>
                      <a:stretch/>
                    </p:blipFill>
                    <p:spPr>
                      <a:xfrm>
                        <a:off x="1009093" y="452762"/>
                        <a:ext cx="336069" cy="150920"/>
                      </a:xfrm>
                      <a:prstGeom prst="rect">
                        <a:avLst/>
                      </a:prstGeom>
                    </p:spPr>
                  </p:pic>
                  <p:pic>
                    <p:nvPicPr>
                      <p:cNvPr id="95" name="Picture 94">
                        <a:extLst>
                          <a:ext uri="{FF2B5EF4-FFF2-40B4-BE49-F238E27FC236}">
                            <a16:creationId xmlns:a16="http://schemas.microsoft.com/office/drawing/2014/main" id="{307EA469-B72A-47DE-BF1D-341A587D922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815" t="26285" r="4710" b="33534"/>
                      <a:stretch/>
                    </p:blipFill>
                    <p:spPr>
                      <a:xfrm>
                        <a:off x="1382154" y="452762"/>
                        <a:ext cx="336069" cy="150920"/>
                      </a:xfrm>
                      <a:prstGeom prst="rect">
                        <a:avLst/>
                      </a:prstGeom>
                    </p:spPr>
                  </p:pic>
                  <p:pic>
                    <p:nvPicPr>
                      <p:cNvPr id="96" name="Picture 95">
                        <a:extLst>
                          <a:ext uri="{FF2B5EF4-FFF2-40B4-BE49-F238E27FC236}">
                            <a16:creationId xmlns:a16="http://schemas.microsoft.com/office/drawing/2014/main" id="{F18AC629-F221-48B9-99FC-AFBB134DBBF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815" t="26285" r="4710" b="33534"/>
                      <a:stretch/>
                    </p:blipFill>
                    <p:spPr>
                      <a:xfrm>
                        <a:off x="1755215" y="452762"/>
                        <a:ext cx="336069" cy="150920"/>
                      </a:xfrm>
                      <a:prstGeom prst="rect">
                        <a:avLst/>
                      </a:prstGeom>
                    </p:spPr>
                  </p:pic>
                  <p:pic>
                    <p:nvPicPr>
                      <p:cNvPr id="97" name="Picture 96">
                        <a:extLst>
                          <a:ext uri="{FF2B5EF4-FFF2-40B4-BE49-F238E27FC236}">
                            <a16:creationId xmlns:a16="http://schemas.microsoft.com/office/drawing/2014/main" id="{196D0676-DE18-4AA5-9DB1-EBEDC6A3CC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815" t="26285" r="4710" b="33534"/>
                      <a:stretch/>
                    </p:blipFill>
                    <p:spPr>
                      <a:xfrm>
                        <a:off x="2128276" y="447584"/>
                        <a:ext cx="336069" cy="150920"/>
                      </a:xfrm>
                      <a:prstGeom prst="rect">
                        <a:avLst/>
                      </a:prstGeom>
                    </p:spPr>
                  </p:pic>
                  <p:pic>
                    <p:nvPicPr>
                      <p:cNvPr id="98" name="Picture 97">
                        <a:extLst>
                          <a:ext uri="{FF2B5EF4-FFF2-40B4-BE49-F238E27FC236}">
                            <a16:creationId xmlns:a16="http://schemas.microsoft.com/office/drawing/2014/main" id="{C437C687-ECC2-4E16-B01E-45F3819EA4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815" t="26285" r="4710" b="33534"/>
                      <a:stretch/>
                    </p:blipFill>
                    <p:spPr>
                      <a:xfrm>
                        <a:off x="2490780" y="447584"/>
                        <a:ext cx="336069" cy="150920"/>
                      </a:xfrm>
                      <a:prstGeom prst="rect">
                        <a:avLst/>
                      </a:prstGeom>
                    </p:spPr>
                  </p:pic>
                  <p:pic>
                    <p:nvPicPr>
                      <p:cNvPr id="99" name="Picture 98">
                        <a:extLst>
                          <a:ext uri="{FF2B5EF4-FFF2-40B4-BE49-F238E27FC236}">
                            <a16:creationId xmlns:a16="http://schemas.microsoft.com/office/drawing/2014/main" id="{6A30423F-1383-4A7C-A3EE-5FBCE7AF03F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815" t="26285" r="4710" b="33534"/>
                      <a:stretch/>
                    </p:blipFill>
                    <p:spPr>
                      <a:xfrm>
                        <a:off x="2853284" y="446845"/>
                        <a:ext cx="336069" cy="150920"/>
                      </a:xfrm>
                      <a:prstGeom prst="rect">
                        <a:avLst/>
                      </a:prstGeom>
                    </p:spPr>
                  </p:pic>
                </p:grpSp>
                <p:grpSp>
                  <p:nvGrpSpPr>
                    <p:cNvPr id="83" name="Group 82">
                      <a:extLst>
                        <a:ext uri="{FF2B5EF4-FFF2-40B4-BE49-F238E27FC236}">
                          <a16:creationId xmlns:a16="http://schemas.microsoft.com/office/drawing/2014/main" id="{95EE5252-AE8C-4952-A6FB-26CAEEAD8D26}"/>
                        </a:ext>
                      </a:extLst>
                    </p:cNvPr>
                    <p:cNvGrpSpPr/>
                    <p:nvPr/>
                  </p:nvGrpSpPr>
                  <p:grpSpPr>
                    <a:xfrm>
                      <a:off x="375180" y="1810170"/>
                      <a:ext cx="2905268" cy="156837"/>
                      <a:chOff x="284085" y="446845"/>
                      <a:chExt cx="2905268" cy="156837"/>
                    </a:xfrm>
                  </p:grpSpPr>
                  <p:pic>
                    <p:nvPicPr>
                      <p:cNvPr id="84" name="Picture 83">
                        <a:extLst>
                          <a:ext uri="{FF2B5EF4-FFF2-40B4-BE49-F238E27FC236}">
                            <a16:creationId xmlns:a16="http://schemas.microsoft.com/office/drawing/2014/main" id="{4E3B0C93-A146-4B00-8B0B-AD1F195A20D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815" t="26285" r="4710" b="33534"/>
                      <a:stretch/>
                    </p:blipFill>
                    <p:spPr>
                      <a:xfrm>
                        <a:off x="284085" y="452762"/>
                        <a:ext cx="336069" cy="150920"/>
                      </a:xfrm>
                      <a:prstGeom prst="rect">
                        <a:avLst/>
                      </a:prstGeom>
                    </p:spPr>
                  </p:pic>
                  <p:pic>
                    <p:nvPicPr>
                      <p:cNvPr id="85" name="Picture 84">
                        <a:extLst>
                          <a:ext uri="{FF2B5EF4-FFF2-40B4-BE49-F238E27FC236}">
                            <a16:creationId xmlns:a16="http://schemas.microsoft.com/office/drawing/2014/main" id="{E6B7B4D6-D4AA-4556-AEF9-FCB34376690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815" t="26285" r="4710" b="33534"/>
                      <a:stretch/>
                    </p:blipFill>
                    <p:spPr>
                      <a:xfrm>
                        <a:off x="646589" y="452762"/>
                        <a:ext cx="336069" cy="150920"/>
                      </a:xfrm>
                      <a:prstGeom prst="rect">
                        <a:avLst/>
                      </a:prstGeom>
                    </p:spPr>
                  </p:pic>
                  <p:pic>
                    <p:nvPicPr>
                      <p:cNvPr id="86" name="Picture 85">
                        <a:extLst>
                          <a:ext uri="{FF2B5EF4-FFF2-40B4-BE49-F238E27FC236}">
                            <a16:creationId xmlns:a16="http://schemas.microsoft.com/office/drawing/2014/main" id="{AD366DF7-15D3-4CB9-A3A7-6DFF24E6027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815" t="26285" r="4710" b="33534"/>
                      <a:stretch/>
                    </p:blipFill>
                    <p:spPr>
                      <a:xfrm>
                        <a:off x="1009093" y="452762"/>
                        <a:ext cx="336069" cy="150920"/>
                      </a:xfrm>
                      <a:prstGeom prst="rect">
                        <a:avLst/>
                      </a:prstGeom>
                    </p:spPr>
                  </p:pic>
                  <p:pic>
                    <p:nvPicPr>
                      <p:cNvPr id="87" name="Picture 86">
                        <a:extLst>
                          <a:ext uri="{FF2B5EF4-FFF2-40B4-BE49-F238E27FC236}">
                            <a16:creationId xmlns:a16="http://schemas.microsoft.com/office/drawing/2014/main" id="{1CDC739C-408A-488D-96FA-81D643F1535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815" t="26285" r="4710" b="33534"/>
                      <a:stretch/>
                    </p:blipFill>
                    <p:spPr>
                      <a:xfrm>
                        <a:off x="1382154" y="452762"/>
                        <a:ext cx="336069" cy="150920"/>
                      </a:xfrm>
                      <a:prstGeom prst="rect">
                        <a:avLst/>
                      </a:prstGeom>
                    </p:spPr>
                  </p:pic>
                  <p:pic>
                    <p:nvPicPr>
                      <p:cNvPr id="88" name="Picture 87">
                        <a:extLst>
                          <a:ext uri="{FF2B5EF4-FFF2-40B4-BE49-F238E27FC236}">
                            <a16:creationId xmlns:a16="http://schemas.microsoft.com/office/drawing/2014/main" id="{07098EB9-2C28-49D5-8F33-188C35F3B42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815" t="26285" r="4710" b="33534"/>
                      <a:stretch/>
                    </p:blipFill>
                    <p:spPr>
                      <a:xfrm>
                        <a:off x="1755215" y="452762"/>
                        <a:ext cx="336069" cy="150920"/>
                      </a:xfrm>
                      <a:prstGeom prst="rect">
                        <a:avLst/>
                      </a:prstGeom>
                    </p:spPr>
                  </p:pic>
                  <p:pic>
                    <p:nvPicPr>
                      <p:cNvPr id="89" name="Picture 88">
                        <a:extLst>
                          <a:ext uri="{FF2B5EF4-FFF2-40B4-BE49-F238E27FC236}">
                            <a16:creationId xmlns:a16="http://schemas.microsoft.com/office/drawing/2014/main" id="{AC68B453-C2B9-4B38-9857-412A18544B0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815" t="26285" r="4710" b="33534"/>
                      <a:stretch/>
                    </p:blipFill>
                    <p:spPr>
                      <a:xfrm>
                        <a:off x="2128276" y="447584"/>
                        <a:ext cx="336069" cy="150920"/>
                      </a:xfrm>
                      <a:prstGeom prst="rect">
                        <a:avLst/>
                      </a:prstGeom>
                    </p:spPr>
                  </p:pic>
                  <p:pic>
                    <p:nvPicPr>
                      <p:cNvPr id="90" name="Picture 89">
                        <a:extLst>
                          <a:ext uri="{FF2B5EF4-FFF2-40B4-BE49-F238E27FC236}">
                            <a16:creationId xmlns:a16="http://schemas.microsoft.com/office/drawing/2014/main" id="{51C74D55-91FA-40CC-B763-41D49EB12E9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815" t="26285" r="4710" b="33534"/>
                      <a:stretch/>
                    </p:blipFill>
                    <p:spPr>
                      <a:xfrm>
                        <a:off x="2490780" y="447584"/>
                        <a:ext cx="336069" cy="150920"/>
                      </a:xfrm>
                      <a:prstGeom prst="rect">
                        <a:avLst/>
                      </a:prstGeom>
                    </p:spPr>
                  </p:pic>
                  <p:pic>
                    <p:nvPicPr>
                      <p:cNvPr id="91" name="Picture 90">
                        <a:extLst>
                          <a:ext uri="{FF2B5EF4-FFF2-40B4-BE49-F238E27FC236}">
                            <a16:creationId xmlns:a16="http://schemas.microsoft.com/office/drawing/2014/main" id="{F3757E4A-6CBA-4EBD-B435-B0A82D80AC4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815" t="26285" r="4710" b="33534"/>
                      <a:stretch/>
                    </p:blipFill>
                    <p:spPr>
                      <a:xfrm>
                        <a:off x="2853284" y="446845"/>
                        <a:ext cx="336069" cy="150920"/>
                      </a:xfrm>
                      <a:prstGeom prst="rect">
                        <a:avLst/>
                      </a:prstGeom>
                    </p:spPr>
                  </p:pic>
                </p:grpSp>
              </p:grpSp>
              <p:cxnSp>
                <p:nvCxnSpPr>
                  <p:cNvPr id="74" name="Straight Connector 73">
                    <a:extLst>
                      <a:ext uri="{FF2B5EF4-FFF2-40B4-BE49-F238E27FC236}">
                        <a16:creationId xmlns:a16="http://schemas.microsoft.com/office/drawing/2014/main" id="{0503DBB8-552C-416D-B249-1F37B8A3E33D}"/>
                      </a:ext>
                    </a:extLst>
                  </p:cNvPr>
                  <p:cNvCxnSpPr>
                    <a:cxnSpLocks/>
                  </p:cNvCxnSpPr>
                  <p:nvPr/>
                </p:nvCxnSpPr>
                <p:spPr>
                  <a:xfrm flipH="1">
                    <a:off x="230820" y="514905"/>
                    <a:ext cx="1" cy="1580226"/>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668E578-DCD7-4BA5-9AE7-BD5050AA69B7}"/>
                      </a:ext>
                    </a:extLst>
                  </p:cNvPr>
                  <p:cNvCxnSpPr/>
                  <p:nvPr/>
                </p:nvCxnSpPr>
                <p:spPr>
                  <a:xfrm>
                    <a:off x="216467" y="542385"/>
                    <a:ext cx="31746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EAD224D-819F-4656-9215-F4BEC2A76744}"/>
                      </a:ext>
                    </a:extLst>
                  </p:cNvPr>
                  <p:cNvCxnSpPr>
                    <a:cxnSpLocks/>
                  </p:cNvCxnSpPr>
                  <p:nvPr/>
                </p:nvCxnSpPr>
                <p:spPr>
                  <a:xfrm flipV="1">
                    <a:off x="230819" y="2089212"/>
                    <a:ext cx="3165783" cy="5919"/>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82FAE82-78B5-4E8B-9C2C-56D384E662BD}"/>
                      </a:ext>
                    </a:extLst>
                  </p:cNvPr>
                  <p:cNvCxnSpPr>
                    <a:cxnSpLocks/>
                  </p:cNvCxnSpPr>
                  <p:nvPr/>
                </p:nvCxnSpPr>
                <p:spPr>
                  <a:xfrm>
                    <a:off x="3396602" y="523783"/>
                    <a:ext cx="0" cy="1565429"/>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1" name="Straight Connector 60">
                  <a:extLst>
                    <a:ext uri="{FF2B5EF4-FFF2-40B4-BE49-F238E27FC236}">
                      <a16:creationId xmlns:a16="http://schemas.microsoft.com/office/drawing/2014/main" id="{45D33CF0-259B-4CA4-9815-78ED09F208AF}"/>
                    </a:ext>
                  </a:extLst>
                </p:cNvPr>
                <p:cNvCxnSpPr>
                  <a:cxnSpLocks/>
                </p:cNvCxnSpPr>
                <p:nvPr/>
              </p:nvCxnSpPr>
              <p:spPr>
                <a:xfrm flipV="1">
                  <a:off x="3411916" y="733909"/>
                  <a:ext cx="1993236" cy="18086"/>
                </a:xfrm>
                <a:prstGeom prst="line">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62" name="Straight Connector 61">
                  <a:extLst>
                    <a:ext uri="{FF2B5EF4-FFF2-40B4-BE49-F238E27FC236}">
                      <a16:creationId xmlns:a16="http://schemas.microsoft.com/office/drawing/2014/main" id="{EBCA974D-803A-46B0-B556-DF2C2B265CCF}"/>
                    </a:ext>
                  </a:extLst>
                </p:cNvPr>
                <p:cNvCxnSpPr>
                  <a:cxnSpLocks/>
                  <a:endCxn id="52" idx="1"/>
                </p:cNvCxnSpPr>
                <p:nvPr/>
              </p:nvCxnSpPr>
              <p:spPr>
                <a:xfrm>
                  <a:off x="3396602" y="982450"/>
                  <a:ext cx="1974093" cy="150492"/>
                </a:xfrm>
                <a:prstGeom prst="line">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63" name="Straight Connector 62">
                  <a:extLst>
                    <a:ext uri="{FF2B5EF4-FFF2-40B4-BE49-F238E27FC236}">
                      <a16:creationId xmlns:a16="http://schemas.microsoft.com/office/drawing/2014/main" id="{73BB598F-E1A9-4A6D-92D4-50B03A999FDC}"/>
                    </a:ext>
                  </a:extLst>
                </p:cNvPr>
                <p:cNvCxnSpPr>
                  <a:cxnSpLocks/>
                  <a:endCxn id="53" idx="1"/>
                </p:cNvCxnSpPr>
                <p:nvPr/>
              </p:nvCxnSpPr>
              <p:spPr>
                <a:xfrm>
                  <a:off x="3421358" y="1228111"/>
                  <a:ext cx="1949337" cy="361937"/>
                </a:xfrm>
                <a:prstGeom prst="line">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64" name="Straight Connector 63">
                  <a:extLst>
                    <a:ext uri="{FF2B5EF4-FFF2-40B4-BE49-F238E27FC236}">
                      <a16:creationId xmlns:a16="http://schemas.microsoft.com/office/drawing/2014/main" id="{E5CD3BFD-59AD-4F79-86BA-5049D6C2EA92}"/>
                    </a:ext>
                  </a:extLst>
                </p:cNvPr>
                <p:cNvCxnSpPr>
                  <a:cxnSpLocks/>
                  <a:endCxn id="56" idx="1"/>
                </p:cNvCxnSpPr>
                <p:nvPr/>
              </p:nvCxnSpPr>
              <p:spPr>
                <a:xfrm>
                  <a:off x="3396602" y="1434040"/>
                  <a:ext cx="1974093" cy="627096"/>
                </a:xfrm>
                <a:prstGeom prst="line">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65" name="Straight Connector 64">
                  <a:extLst>
                    <a:ext uri="{FF2B5EF4-FFF2-40B4-BE49-F238E27FC236}">
                      <a16:creationId xmlns:a16="http://schemas.microsoft.com/office/drawing/2014/main" id="{63A7897A-406F-49BB-A8EC-7DB8C6886EF6}"/>
                    </a:ext>
                  </a:extLst>
                </p:cNvPr>
                <p:cNvCxnSpPr>
                  <a:cxnSpLocks/>
                  <a:endCxn id="55" idx="1"/>
                </p:cNvCxnSpPr>
                <p:nvPr/>
              </p:nvCxnSpPr>
              <p:spPr>
                <a:xfrm>
                  <a:off x="3396602" y="1660868"/>
                  <a:ext cx="1993920" cy="871356"/>
                </a:xfrm>
                <a:prstGeom prst="line">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66" name="Straight Connector 65">
                  <a:extLst>
                    <a:ext uri="{FF2B5EF4-FFF2-40B4-BE49-F238E27FC236}">
                      <a16:creationId xmlns:a16="http://schemas.microsoft.com/office/drawing/2014/main" id="{BD74C92A-5827-4DC5-9D48-53CF4FB49A0B}"/>
                    </a:ext>
                  </a:extLst>
                </p:cNvPr>
                <p:cNvCxnSpPr>
                  <a:cxnSpLocks/>
                  <a:endCxn id="54" idx="1"/>
                </p:cNvCxnSpPr>
                <p:nvPr/>
              </p:nvCxnSpPr>
              <p:spPr>
                <a:xfrm>
                  <a:off x="3396602" y="1885630"/>
                  <a:ext cx="1993919" cy="1103700"/>
                </a:xfrm>
                <a:prstGeom prst="line">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67" name="Oval 66">
                  <a:extLst>
                    <a:ext uri="{FF2B5EF4-FFF2-40B4-BE49-F238E27FC236}">
                      <a16:creationId xmlns:a16="http://schemas.microsoft.com/office/drawing/2014/main" id="{9C787C3F-C719-452B-8CDE-EC95C162D04D}"/>
                    </a:ext>
                  </a:extLst>
                </p:cNvPr>
                <p:cNvSpPr/>
                <p:nvPr/>
              </p:nvSpPr>
              <p:spPr>
                <a:xfrm>
                  <a:off x="3350564" y="960736"/>
                  <a:ext cx="81126" cy="88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Oval 67">
                  <a:extLst>
                    <a:ext uri="{FF2B5EF4-FFF2-40B4-BE49-F238E27FC236}">
                      <a16:creationId xmlns:a16="http://schemas.microsoft.com/office/drawing/2014/main" id="{817DDA12-CA76-4CD2-8C68-D7F0BA9187EA}"/>
                    </a:ext>
                  </a:extLst>
                </p:cNvPr>
                <p:cNvSpPr/>
                <p:nvPr/>
              </p:nvSpPr>
              <p:spPr>
                <a:xfrm>
                  <a:off x="3350883" y="1175202"/>
                  <a:ext cx="81126" cy="88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Oval 68">
                  <a:extLst>
                    <a:ext uri="{FF2B5EF4-FFF2-40B4-BE49-F238E27FC236}">
                      <a16:creationId xmlns:a16="http://schemas.microsoft.com/office/drawing/2014/main" id="{39E13503-6BB4-48EA-9BA1-9465C4C08738}"/>
                    </a:ext>
                  </a:extLst>
                </p:cNvPr>
                <p:cNvSpPr/>
                <p:nvPr/>
              </p:nvSpPr>
              <p:spPr>
                <a:xfrm>
                  <a:off x="3350564" y="1407578"/>
                  <a:ext cx="81126" cy="88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Oval 69">
                  <a:extLst>
                    <a:ext uri="{FF2B5EF4-FFF2-40B4-BE49-F238E27FC236}">
                      <a16:creationId xmlns:a16="http://schemas.microsoft.com/office/drawing/2014/main" id="{B27EE146-A6A3-4742-BE12-EB6606E3983D}"/>
                    </a:ext>
                  </a:extLst>
                </p:cNvPr>
                <p:cNvSpPr/>
                <p:nvPr/>
              </p:nvSpPr>
              <p:spPr>
                <a:xfrm>
                  <a:off x="3350564" y="1613661"/>
                  <a:ext cx="81126" cy="88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Oval 70">
                  <a:extLst>
                    <a:ext uri="{FF2B5EF4-FFF2-40B4-BE49-F238E27FC236}">
                      <a16:creationId xmlns:a16="http://schemas.microsoft.com/office/drawing/2014/main" id="{B2F3473C-4988-4720-83E8-52BF8ED6B537}"/>
                    </a:ext>
                  </a:extLst>
                </p:cNvPr>
                <p:cNvSpPr/>
                <p:nvPr/>
              </p:nvSpPr>
              <p:spPr>
                <a:xfrm>
                  <a:off x="3350564" y="699527"/>
                  <a:ext cx="81126" cy="88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Oval 71">
                  <a:extLst>
                    <a:ext uri="{FF2B5EF4-FFF2-40B4-BE49-F238E27FC236}">
                      <a16:creationId xmlns:a16="http://schemas.microsoft.com/office/drawing/2014/main" id="{6F37F731-6AE1-4BF3-A55D-298AA78A1B04}"/>
                    </a:ext>
                  </a:extLst>
                </p:cNvPr>
                <p:cNvSpPr/>
                <p:nvPr/>
              </p:nvSpPr>
              <p:spPr>
                <a:xfrm>
                  <a:off x="3350564" y="1837742"/>
                  <a:ext cx="81126" cy="88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6" name="Group 25">
                <a:extLst>
                  <a:ext uri="{FF2B5EF4-FFF2-40B4-BE49-F238E27FC236}">
                    <a16:creationId xmlns:a16="http://schemas.microsoft.com/office/drawing/2014/main" id="{56EAF3C4-2E13-486A-93BD-2C9894DB0BB6}"/>
                  </a:ext>
                </a:extLst>
              </p:cNvPr>
              <p:cNvGrpSpPr/>
              <p:nvPr/>
            </p:nvGrpSpPr>
            <p:grpSpPr>
              <a:xfrm>
                <a:off x="8520379" y="1108326"/>
                <a:ext cx="1147290" cy="3123661"/>
                <a:chOff x="1117503" y="2562332"/>
                <a:chExt cx="1147290" cy="3123661"/>
              </a:xfrm>
            </p:grpSpPr>
            <p:grpSp>
              <p:nvGrpSpPr>
                <p:cNvPr id="47" name="Group 46">
                  <a:extLst>
                    <a:ext uri="{FF2B5EF4-FFF2-40B4-BE49-F238E27FC236}">
                      <a16:creationId xmlns:a16="http://schemas.microsoft.com/office/drawing/2014/main" id="{C0EB42CA-A3A6-4A03-8959-A199EEBF8020}"/>
                    </a:ext>
                  </a:extLst>
                </p:cNvPr>
                <p:cNvGrpSpPr/>
                <p:nvPr/>
              </p:nvGrpSpPr>
              <p:grpSpPr>
                <a:xfrm>
                  <a:off x="1117503" y="2562332"/>
                  <a:ext cx="1147290" cy="2890909"/>
                  <a:chOff x="6665651" y="95199"/>
                  <a:chExt cx="1147290" cy="2890909"/>
                </a:xfrm>
              </p:grpSpPr>
              <p:sp>
                <p:nvSpPr>
                  <p:cNvPr id="51" name="Rectangle 50">
                    <a:extLst>
                      <a:ext uri="{FF2B5EF4-FFF2-40B4-BE49-F238E27FC236}">
                        <a16:creationId xmlns:a16="http://schemas.microsoft.com/office/drawing/2014/main" id="{512B97AC-3766-48FB-B20E-1716B948D776}"/>
                      </a:ext>
                    </a:extLst>
                  </p:cNvPr>
                  <p:cNvSpPr/>
                  <p:nvPr/>
                </p:nvSpPr>
                <p:spPr>
                  <a:xfrm>
                    <a:off x="6665651" y="95199"/>
                    <a:ext cx="1127463" cy="3816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8:1 MUX</a:t>
                    </a:r>
                  </a:p>
                </p:txBody>
              </p:sp>
              <p:sp>
                <p:nvSpPr>
                  <p:cNvPr id="52" name="Rectangle 51">
                    <a:extLst>
                      <a:ext uri="{FF2B5EF4-FFF2-40B4-BE49-F238E27FC236}">
                        <a16:creationId xmlns:a16="http://schemas.microsoft.com/office/drawing/2014/main" id="{0BD98E84-139F-4AD9-9B43-29D19266A78D}"/>
                      </a:ext>
                    </a:extLst>
                  </p:cNvPr>
                  <p:cNvSpPr/>
                  <p:nvPr/>
                </p:nvSpPr>
                <p:spPr>
                  <a:xfrm>
                    <a:off x="6665651" y="534550"/>
                    <a:ext cx="1127463" cy="3816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8:1 MUX</a:t>
                    </a:r>
                  </a:p>
                </p:txBody>
              </p:sp>
              <p:sp>
                <p:nvSpPr>
                  <p:cNvPr id="53" name="Rectangle 52">
                    <a:extLst>
                      <a:ext uri="{FF2B5EF4-FFF2-40B4-BE49-F238E27FC236}">
                        <a16:creationId xmlns:a16="http://schemas.microsoft.com/office/drawing/2014/main" id="{456533F5-ADB6-4B3B-B177-5E21280F281F}"/>
                      </a:ext>
                    </a:extLst>
                  </p:cNvPr>
                  <p:cNvSpPr/>
                  <p:nvPr/>
                </p:nvSpPr>
                <p:spPr>
                  <a:xfrm>
                    <a:off x="6665651" y="991656"/>
                    <a:ext cx="1127463" cy="3816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8:1 MUX</a:t>
                    </a:r>
                  </a:p>
                </p:txBody>
              </p:sp>
              <p:sp>
                <p:nvSpPr>
                  <p:cNvPr id="54" name="Rectangle 53">
                    <a:extLst>
                      <a:ext uri="{FF2B5EF4-FFF2-40B4-BE49-F238E27FC236}">
                        <a16:creationId xmlns:a16="http://schemas.microsoft.com/office/drawing/2014/main" id="{32B037F4-8C7C-4422-A2A3-69FA620BB551}"/>
                      </a:ext>
                    </a:extLst>
                  </p:cNvPr>
                  <p:cNvSpPr/>
                  <p:nvPr/>
                </p:nvSpPr>
                <p:spPr>
                  <a:xfrm>
                    <a:off x="6685477" y="2390938"/>
                    <a:ext cx="1127463" cy="3816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8:1 MUX</a:t>
                    </a:r>
                  </a:p>
                </p:txBody>
              </p:sp>
              <p:sp>
                <p:nvSpPr>
                  <p:cNvPr id="55" name="Rectangle 54">
                    <a:extLst>
                      <a:ext uri="{FF2B5EF4-FFF2-40B4-BE49-F238E27FC236}">
                        <a16:creationId xmlns:a16="http://schemas.microsoft.com/office/drawing/2014/main" id="{666D6A5E-443C-4B7C-B0ED-DD791EEE96F9}"/>
                      </a:ext>
                    </a:extLst>
                  </p:cNvPr>
                  <p:cNvSpPr/>
                  <p:nvPr/>
                </p:nvSpPr>
                <p:spPr>
                  <a:xfrm>
                    <a:off x="6685478" y="1933832"/>
                    <a:ext cx="1127463" cy="3816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8:1 MUX</a:t>
                    </a:r>
                  </a:p>
                </p:txBody>
              </p:sp>
              <p:sp>
                <p:nvSpPr>
                  <p:cNvPr id="56" name="Rectangle 55">
                    <a:extLst>
                      <a:ext uri="{FF2B5EF4-FFF2-40B4-BE49-F238E27FC236}">
                        <a16:creationId xmlns:a16="http://schemas.microsoft.com/office/drawing/2014/main" id="{A31631B7-C4D7-49F6-B537-04005EE503FD}"/>
                      </a:ext>
                    </a:extLst>
                  </p:cNvPr>
                  <p:cNvSpPr/>
                  <p:nvPr/>
                </p:nvSpPr>
                <p:spPr>
                  <a:xfrm>
                    <a:off x="6665651" y="1462744"/>
                    <a:ext cx="1127463" cy="3816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8:1 MUX</a:t>
                    </a:r>
                  </a:p>
                </p:txBody>
              </p:sp>
              <p:cxnSp>
                <p:nvCxnSpPr>
                  <p:cNvPr id="57" name="Straight Connector 56">
                    <a:extLst>
                      <a:ext uri="{FF2B5EF4-FFF2-40B4-BE49-F238E27FC236}">
                        <a16:creationId xmlns:a16="http://schemas.microsoft.com/office/drawing/2014/main" id="{5A0371C5-537B-4A87-8A70-9DF884907A6A}"/>
                      </a:ext>
                    </a:extLst>
                  </p:cNvPr>
                  <p:cNvCxnSpPr>
                    <a:cxnSpLocks/>
                  </p:cNvCxnSpPr>
                  <p:nvPr/>
                </p:nvCxnSpPr>
                <p:spPr>
                  <a:xfrm>
                    <a:off x="6945299" y="177553"/>
                    <a:ext cx="14203" cy="2808555"/>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932A57B-0E2D-4DB9-8F9D-F51F7BE3436F}"/>
                      </a:ext>
                    </a:extLst>
                  </p:cNvPr>
                  <p:cNvCxnSpPr>
                    <a:cxnSpLocks/>
                  </p:cNvCxnSpPr>
                  <p:nvPr/>
                </p:nvCxnSpPr>
                <p:spPr>
                  <a:xfrm>
                    <a:off x="7156588" y="136376"/>
                    <a:ext cx="18149" cy="28497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DA7CBC6-4E70-46CA-ABF1-C36BA68101E3}"/>
                      </a:ext>
                    </a:extLst>
                  </p:cNvPr>
                  <p:cNvCxnSpPr/>
                  <p:nvPr/>
                </p:nvCxnSpPr>
                <p:spPr>
                  <a:xfrm>
                    <a:off x="7386221" y="136376"/>
                    <a:ext cx="0" cy="2849732"/>
                  </a:xfrm>
                  <a:prstGeom prst="line">
                    <a:avLst/>
                  </a:prstGeom>
                </p:spPr>
                <p:style>
                  <a:lnRef idx="1">
                    <a:schemeClr val="accent1"/>
                  </a:lnRef>
                  <a:fillRef idx="0">
                    <a:schemeClr val="accent1"/>
                  </a:fillRef>
                  <a:effectRef idx="0">
                    <a:schemeClr val="accent1"/>
                  </a:effectRef>
                  <a:fontRef idx="minor">
                    <a:schemeClr val="tx1"/>
                  </a:fontRef>
                </p:style>
              </p:cxnSp>
            </p:grpSp>
            <p:sp>
              <p:nvSpPr>
                <p:cNvPr id="48" name="TextBox 47">
                  <a:extLst>
                    <a:ext uri="{FF2B5EF4-FFF2-40B4-BE49-F238E27FC236}">
                      <a16:creationId xmlns:a16="http://schemas.microsoft.com/office/drawing/2014/main" id="{20434D83-17A5-4E90-A072-1EF540D204BC}"/>
                    </a:ext>
                  </a:extLst>
                </p:cNvPr>
                <p:cNvSpPr txBox="1"/>
                <p:nvPr/>
              </p:nvSpPr>
              <p:spPr>
                <a:xfrm>
                  <a:off x="1137329" y="5412484"/>
                  <a:ext cx="344751" cy="246221"/>
                </a:xfrm>
                <a:prstGeom prst="rect">
                  <a:avLst/>
                </a:prstGeom>
                <a:noFill/>
              </p:spPr>
              <p:txBody>
                <a:bodyPr wrap="square" rtlCol="0">
                  <a:spAutoFit/>
                </a:bodyPr>
                <a:lstStyle/>
                <a:p>
                  <a:r>
                    <a:rPr lang="en-IN" sz="1000" dirty="0"/>
                    <a:t>S0</a:t>
                  </a:r>
                </a:p>
              </p:txBody>
            </p:sp>
            <p:sp>
              <p:nvSpPr>
                <p:cNvPr id="49" name="TextBox 48">
                  <a:extLst>
                    <a:ext uri="{FF2B5EF4-FFF2-40B4-BE49-F238E27FC236}">
                      <a16:creationId xmlns:a16="http://schemas.microsoft.com/office/drawing/2014/main" id="{41CCAF66-9BAD-4DE3-ACFD-2BFD2DFEB636}"/>
                    </a:ext>
                  </a:extLst>
                </p:cNvPr>
                <p:cNvSpPr txBox="1"/>
                <p:nvPr/>
              </p:nvSpPr>
              <p:spPr>
                <a:xfrm>
                  <a:off x="1439858" y="5433191"/>
                  <a:ext cx="344751" cy="246221"/>
                </a:xfrm>
                <a:prstGeom prst="rect">
                  <a:avLst/>
                </a:prstGeom>
                <a:noFill/>
              </p:spPr>
              <p:txBody>
                <a:bodyPr wrap="square" rtlCol="0">
                  <a:spAutoFit/>
                </a:bodyPr>
                <a:lstStyle/>
                <a:p>
                  <a:r>
                    <a:rPr lang="en-IN" sz="1000" dirty="0"/>
                    <a:t>S1</a:t>
                  </a:r>
                </a:p>
              </p:txBody>
            </p:sp>
            <p:sp>
              <p:nvSpPr>
                <p:cNvPr id="50" name="TextBox 49">
                  <a:extLst>
                    <a:ext uri="{FF2B5EF4-FFF2-40B4-BE49-F238E27FC236}">
                      <a16:creationId xmlns:a16="http://schemas.microsoft.com/office/drawing/2014/main" id="{6B497E68-7C29-4CE7-944A-6118E8B5C523}"/>
                    </a:ext>
                  </a:extLst>
                </p:cNvPr>
                <p:cNvSpPr txBox="1"/>
                <p:nvPr/>
              </p:nvSpPr>
              <p:spPr>
                <a:xfrm>
                  <a:off x="1697808" y="5439772"/>
                  <a:ext cx="344751" cy="246221"/>
                </a:xfrm>
                <a:prstGeom prst="rect">
                  <a:avLst/>
                </a:prstGeom>
                <a:noFill/>
              </p:spPr>
              <p:txBody>
                <a:bodyPr wrap="square" rtlCol="0">
                  <a:spAutoFit/>
                </a:bodyPr>
                <a:lstStyle/>
                <a:p>
                  <a:r>
                    <a:rPr lang="en-IN" sz="1000" dirty="0"/>
                    <a:t>S2</a:t>
                  </a:r>
                </a:p>
              </p:txBody>
            </p:sp>
          </p:grpSp>
          <p:grpSp>
            <p:nvGrpSpPr>
              <p:cNvPr id="27" name="Group 26">
                <a:extLst>
                  <a:ext uri="{FF2B5EF4-FFF2-40B4-BE49-F238E27FC236}">
                    <a16:creationId xmlns:a16="http://schemas.microsoft.com/office/drawing/2014/main" id="{64B13704-657A-496A-96CC-75E300311464}"/>
                  </a:ext>
                </a:extLst>
              </p:cNvPr>
              <p:cNvGrpSpPr/>
              <p:nvPr/>
            </p:nvGrpSpPr>
            <p:grpSpPr>
              <a:xfrm>
                <a:off x="576651" y="1104889"/>
                <a:ext cx="1147290" cy="3123661"/>
                <a:chOff x="1117503" y="2562332"/>
                <a:chExt cx="1147290" cy="3123661"/>
              </a:xfrm>
            </p:grpSpPr>
            <p:grpSp>
              <p:nvGrpSpPr>
                <p:cNvPr id="34" name="Group 33">
                  <a:extLst>
                    <a:ext uri="{FF2B5EF4-FFF2-40B4-BE49-F238E27FC236}">
                      <a16:creationId xmlns:a16="http://schemas.microsoft.com/office/drawing/2014/main" id="{62DD6A8B-1953-45BD-94DB-C598A0FCEBF0}"/>
                    </a:ext>
                  </a:extLst>
                </p:cNvPr>
                <p:cNvGrpSpPr/>
                <p:nvPr/>
              </p:nvGrpSpPr>
              <p:grpSpPr>
                <a:xfrm>
                  <a:off x="1117503" y="2562332"/>
                  <a:ext cx="1147290" cy="2890909"/>
                  <a:chOff x="6665651" y="95199"/>
                  <a:chExt cx="1147290" cy="2890909"/>
                </a:xfrm>
              </p:grpSpPr>
              <p:sp>
                <p:nvSpPr>
                  <p:cNvPr id="38" name="Rectangle 37">
                    <a:extLst>
                      <a:ext uri="{FF2B5EF4-FFF2-40B4-BE49-F238E27FC236}">
                        <a16:creationId xmlns:a16="http://schemas.microsoft.com/office/drawing/2014/main" id="{3CA466A1-534E-4D8D-9E08-C9AE85F809DF}"/>
                      </a:ext>
                    </a:extLst>
                  </p:cNvPr>
                  <p:cNvSpPr/>
                  <p:nvPr/>
                </p:nvSpPr>
                <p:spPr>
                  <a:xfrm>
                    <a:off x="6665651" y="95199"/>
                    <a:ext cx="1127463" cy="3816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1:8 DEMUX</a:t>
                    </a:r>
                  </a:p>
                </p:txBody>
              </p:sp>
              <p:sp>
                <p:nvSpPr>
                  <p:cNvPr id="39" name="Rectangle 38">
                    <a:extLst>
                      <a:ext uri="{FF2B5EF4-FFF2-40B4-BE49-F238E27FC236}">
                        <a16:creationId xmlns:a16="http://schemas.microsoft.com/office/drawing/2014/main" id="{E90FB024-D764-45AA-B06C-751C6325FEDE}"/>
                      </a:ext>
                    </a:extLst>
                  </p:cNvPr>
                  <p:cNvSpPr/>
                  <p:nvPr/>
                </p:nvSpPr>
                <p:spPr>
                  <a:xfrm>
                    <a:off x="6665651" y="534550"/>
                    <a:ext cx="1127463" cy="3816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a:p>
                    <a:pPr algn="ctr"/>
                    <a:r>
                      <a:rPr lang="en-IN" sz="1600" dirty="0"/>
                      <a:t>1:8 DEMUX</a:t>
                    </a:r>
                  </a:p>
                  <a:p>
                    <a:pPr algn="ctr"/>
                    <a:endParaRPr lang="en-IN" sz="1600" dirty="0"/>
                  </a:p>
                </p:txBody>
              </p:sp>
              <p:sp>
                <p:nvSpPr>
                  <p:cNvPr id="40" name="Rectangle 39">
                    <a:extLst>
                      <a:ext uri="{FF2B5EF4-FFF2-40B4-BE49-F238E27FC236}">
                        <a16:creationId xmlns:a16="http://schemas.microsoft.com/office/drawing/2014/main" id="{B5551D2C-107E-4FE6-BBDC-3677CBFBA012}"/>
                      </a:ext>
                    </a:extLst>
                  </p:cNvPr>
                  <p:cNvSpPr/>
                  <p:nvPr/>
                </p:nvSpPr>
                <p:spPr>
                  <a:xfrm>
                    <a:off x="6665651" y="991656"/>
                    <a:ext cx="1127463" cy="3816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a:p>
                    <a:pPr algn="ctr"/>
                    <a:r>
                      <a:rPr lang="en-IN" sz="1600" dirty="0"/>
                      <a:t>1:8 DEMUX</a:t>
                    </a:r>
                  </a:p>
                  <a:p>
                    <a:pPr algn="ctr"/>
                    <a:endParaRPr lang="en-IN" sz="1600" dirty="0"/>
                  </a:p>
                </p:txBody>
              </p:sp>
              <p:sp>
                <p:nvSpPr>
                  <p:cNvPr id="41" name="Rectangle 40">
                    <a:extLst>
                      <a:ext uri="{FF2B5EF4-FFF2-40B4-BE49-F238E27FC236}">
                        <a16:creationId xmlns:a16="http://schemas.microsoft.com/office/drawing/2014/main" id="{2F870BF8-4746-405C-B370-51058A118B02}"/>
                      </a:ext>
                    </a:extLst>
                  </p:cNvPr>
                  <p:cNvSpPr/>
                  <p:nvPr/>
                </p:nvSpPr>
                <p:spPr>
                  <a:xfrm>
                    <a:off x="6685477" y="2390938"/>
                    <a:ext cx="1127463" cy="3816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1:8 DEMUX</a:t>
                    </a:r>
                  </a:p>
                </p:txBody>
              </p:sp>
              <p:sp>
                <p:nvSpPr>
                  <p:cNvPr id="42" name="Rectangle 41">
                    <a:extLst>
                      <a:ext uri="{FF2B5EF4-FFF2-40B4-BE49-F238E27FC236}">
                        <a16:creationId xmlns:a16="http://schemas.microsoft.com/office/drawing/2014/main" id="{AEBDB041-BC50-4ED9-B022-D28B7855DD0A}"/>
                      </a:ext>
                    </a:extLst>
                  </p:cNvPr>
                  <p:cNvSpPr/>
                  <p:nvPr/>
                </p:nvSpPr>
                <p:spPr>
                  <a:xfrm>
                    <a:off x="6685478" y="1933832"/>
                    <a:ext cx="1127463" cy="3816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1:8 DEMUX</a:t>
                    </a:r>
                  </a:p>
                </p:txBody>
              </p:sp>
              <p:sp>
                <p:nvSpPr>
                  <p:cNvPr id="43" name="Rectangle 42">
                    <a:extLst>
                      <a:ext uri="{FF2B5EF4-FFF2-40B4-BE49-F238E27FC236}">
                        <a16:creationId xmlns:a16="http://schemas.microsoft.com/office/drawing/2014/main" id="{84845057-20E2-4639-A237-EFFF93228B7B}"/>
                      </a:ext>
                    </a:extLst>
                  </p:cNvPr>
                  <p:cNvSpPr/>
                  <p:nvPr/>
                </p:nvSpPr>
                <p:spPr>
                  <a:xfrm>
                    <a:off x="6665651" y="1462744"/>
                    <a:ext cx="1127463" cy="3816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1:8 DEMUX</a:t>
                    </a:r>
                  </a:p>
                </p:txBody>
              </p:sp>
              <p:cxnSp>
                <p:nvCxnSpPr>
                  <p:cNvPr id="44" name="Straight Connector 43">
                    <a:extLst>
                      <a:ext uri="{FF2B5EF4-FFF2-40B4-BE49-F238E27FC236}">
                        <a16:creationId xmlns:a16="http://schemas.microsoft.com/office/drawing/2014/main" id="{40EB759B-8C30-402B-87B3-104C2B1B9947}"/>
                      </a:ext>
                    </a:extLst>
                  </p:cNvPr>
                  <p:cNvCxnSpPr>
                    <a:cxnSpLocks/>
                    <a:endCxn id="35" idx="0"/>
                  </p:cNvCxnSpPr>
                  <p:nvPr/>
                </p:nvCxnSpPr>
                <p:spPr>
                  <a:xfrm>
                    <a:off x="6857852" y="180990"/>
                    <a:ext cx="1" cy="2764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EE2B6E5-61DD-4D3B-9447-3B03EC2D332D}"/>
                      </a:ext>
                    </a:extLst>
                  </p:cNvPr>
                  <p:cNvCxnSpPr>
                    <a:cxnSpLocks/>
                  </p:cNvCxnSpPr>
                  <p:nvPr/>
                </p:nvCxnSpPr>
                <p:spPr>
                  <a:xfrm>
                    <a:off x="7156588" y="136376"/>
                    <a:ext cx="18149" cy="28497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4DD64B5-34AA-4008-BBDE-61119AC1060F}"/>
                      </a:ext>
                    </a:extLst>
                  </p:cNvPr>
                  <p:cNvCxnSpPr/>
                  <p:nvPr/>
                </p:nvCxnSpPr>
                <p:spPr>
                  <a:xfrm>
                    <a:off x="7386221" y="136376"/>
                    <a:ext cx="0" cy="284973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4C73ECA7-6BBF-4229-8195-B1944A43B823}"/>
                    </a:ext>
                  </a:extLst>
                </p:cNvPr>
                <p:cNvSpPr txBox="1"/>
                <p:nvPr/>
              </p:nvSpPr>
              <p:spPr>
                <a:xfrm>
                  <a:off x="1137329" y="5412484"/>
                  <a:ext cx="344751" cy="246221"/>
                </a:xfrm>
                <a:prstGeom prst="rect">
                  <a:avLst/>
                </a:prstGeom>
                <a:noFill/>
              </p:spPr>
              <p:txBody>
                <a:bodyPr wrap="square" rtlCol="0">
                  <a:spAutoFit/>
                </a:bodyPr>
                <a:lstStyle/>
                <a:p>
                  <a:r>
                    <a:rPr lang="en-IN" sz="1000" dirty="0"/>
                    <a:t>S0</a:t>
                  </a:r>
                </a:p>
              </p:txBody>
            </p:sp>
            <p:sp>
              <p:nvSpPr>
                <p:cNvPr id="36" name="TextBox 35">
                  <a:extLst>
                    <a:ext uri="{FF2B5EF4-FFF2-40B4-BE49-F238E27FC236}">
                      <a16:creationId xmlns:a16="http://schemas.microsoft.com/office/drawing/2014/main" id="{32F277CF-E50D-4E3E-944F-09596E00AD2F}"/>
                    </a:ext>
                  </a:extLst>
                </p:cNvPr>
                <p:cNvSpPr txBox="1"/>
                <p:nvPr/>
              </p:nvSpPr>
              <p:spPr>
                <a:xfrm>
                  <a:off x="1439858" y="5433191"/>
                  <a:ext cx="344751" cy="246221"/>
                </a:xfrm>
                <a:prstGeom prst="rect">
                  <a:avLst/>
                </a:prstGeom>
                <a:noFill/>
              </p:spPr>
              <p:txBody>
                <a:bodyPr wrap="square" rtlCol="0">
                  <a:spAutoFit/>
                </a:bodyPr>
                <a:lstStyle/>
                <a:p>
                  <a:r>
                    <a:rPr lang="en-IN" sz="1000" dirty="0"/>
                    <a:t>S1</a:t>
                  </a:r>
                </a:p>
              </p:txBody>
            </p:sp>
            <p:sp>
              <p:nvSpPr>
                <p:cNvPr id="37" name="TextBox 36">
                  <a:extLst>
                    <a:ext uri="{FF2B5EF4-FFF2-40B4-BE49-F238E27FC236}">
                      <a16:creationId xmlns:a16="http://schemas.microsoft.com/office/drawing/2014/main" id="{5B0B67DB-BFB1-4304-95E4-D83E95B26351}"/>
                    </a:ext>
                  </a:extLst>
                </p:cNvPr>
                <p:cNvSpPr txBox="1"/>
                <p:nvPr/>
              </p:nvSpPr>
              <p:spPr>
                <a:xfrm>
                  <a:off x="1697808" y="5439772"/>
                  <a:ext cx="344751" cy="246221"/>
                </a:xfrm>
                <a:prstGeom prst="rect">
                  <a:avLst/>
                </a:prstGeom>
                <a:noFill/>
              </p:spPr>
              <p:txBody>
                <a:bodyPr wrap="square" rtlCol="0">
                  <a:spAutoFit/>
                </a:bodyPr>
                <a:lstStyle/>
                <a:p>
                  <a:r>
                    <a:rPr lang="en-IN" sz="1000" dirty="0"/>
                    <a:t>S2</a:t>
                  </a:r>
                </a:p>
              </p:txBody>
            </p:sp>
          </p:grpSp>
          <p:cxnSp>
            <p:nvCxnSpPr>
              <p:cNvPr id="28" name="Straight Arrow Connector 27">
                <a:extLst>
                  <a:ext uri="{FF2B5EF4-FFF2-40B4-BE49-F238E27FC236}">
                    <a16:creationId xmlns:a16="http://schemas.microsoft.com/office/drawing/2014/main" id="{092B51C2-A50C-433F-AB2C-2691BA820793}"/>
                  </a:ext>
                </a:extLst>
              </p:cNvPr>
              <p:cNvCxnSpPr>
                <a:cxnSpLocks/>
                <a:stCxn id="38" idx="3"/>
              </p:cNvCxnSpPr>
              <p:nvPr/>
            </p:nvCxnSpPr>
            <p:spPr>
              <a:xfrm>
                <a:off x="1704114" y="1295739"/>
                <a:ext cx="1685318" cy="7431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B6D3B040-46C1-4C83-BA9A-5FEAD57285F5}"/>
                  </a:ext>
                </a:extLst>
              </p:cNvPr>
              <p:cNvCxnSpPr>
                <a:stCxn id="39" idx="3"/>
              </p:cNvCxnSpPr>
              <p:nvPr/>
            </p:nvCxnSpPr>
            <p:spPr>
              <a:xfrm flipV="1">
                <a:off x="1704114" y="1588035"/>
                <a:ext cx="1685318" cy="14705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21294FF2-30EC-4A1F-8C36-3180D20A205D}"/>
                  </a:ext>
                </a:extLst>
              </p:cNvPr>
              <p:cNvCxnSpPr>
                <a:stCxn id="40" idx="3"/>
              </p:cNvCxnSpPr>
              <p:nvPr/>
            </p:nvCxnSpPr>
            <p:spPr>
              <a:xfrm flipV="1">
                <a:off x="1704114" y="1833555"/>
                <a:ext cx="1679968" cy="35864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3C206DD8-9B15-48D0-AA62-72655763AEA9}"/>
                  </a:ext>
                </a:extLst>
              </p:cNvPr>
              <p:cNvCxnSpPr>
                <a:stCxn id="43" idx="3"/>
              </p:cNvCxnSpPr>
              <p:nvPr/>
            </p:nvCxnSpPr>
            <p:spPr>
              <a:xfrm flipV="1">
                <a:off x="1704114" y="2057535"/>
                <a:ext cx="1685318" cy="60574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DEEED7F5-D8DF-452A-9F93-28D35443E2D9}"/>
                  </a:ext>
                </a:extLst>
              </p:cNvPr>
              <p:cNvCxnSpPr>
                <a:cxnSpLocks/>
                <a:stCxn id="42" idx="3"/>
              </p:cNvCxnSpPr>
              <p:nvPr/>
            </p:nvCxnSpPr>
            <p:spPr>
              <a:xfrm flipV="1">
                <a:off x="1723941" y="2318908"/>
                <a:ext cx="1657975" cy="8154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241D8A16-B8BD-4F36-8F83-87E33797F529}"/>
                  </a:ext>
                </a:extLst>
              </p:cNvPr>
              <p:cNvCxnSpPr>
                <a:stCxn id="41" idx="3"/>
              </p:cNvCxnSpPr>
              <p:nvPr/>
            </p:nvCxnSpPr>
            <p:spPr>
              <a:xfrm flipV="1">
                <a:off x="1723940" y="2541463"/>
                <a:ext cx="1657976" cy="105001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cxnSp>
          <p:nvCxnSpPr>
            <p:cNvPr id="8" name="Straight Connector 7">
              <a:extLst>
                <a:ext uri="{FF2B5EF4-FFF2-40B4-BE49-F238E27FC236}">
                  <a16:creationId xmlns:a16="http://schemas.microsoft.com/office/drawing/2014/main" id="{A9849FFB-0FC8-4CF1-8B99-31C3ADCE00F4}"/>
                </a:ext>
              </a:extLst>
            </p:cNvPr>
            <p:cNvCxnSpPr>
              <a:cxnSpLocks/>
            </p:cNvCxnSpPr>
            <p:nvPr/>
          </p:nvCxnSpPr>
          <p:spPr>
            <a:xfrm>
              <a:off x="1221837" y="506027"/>
              <a:ext cx="28432" cy="2860829"/>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FB93FEC-75A9-4305-995A-5BBEA813D154}"/>
                </a:ext>
              </a:extLst>
            </p:cNvPr>
            <p:cNvCxnSpPr>
              <a:cxnSpLocks/>
            </p:cNvCxnSpPr>
            <p:nvPr/>
          </p:nvCxnSpPr>
          <p:spPr>
            <a:xfrm>
              <a:off x="1242874" y="506027"/>
              <a:ext cx="13229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37D4DD-5764-4797-8F07-86EFFEA36DA9}"/>
                </a:ext>
              </a:extLst>
            </p:cNvPr>
            <p:cNvCxnSpPr>
              <a:cxnSpLocks/>
            </p:cNvCxnSpPr>
            <p:nvPr/>
          </p:nvCxnSpPr>
          <p:spPr>
            <a:xfrm>
              <a:off x="2565826" y="506027"/>
              <a:ext cx="23778" cy="28608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222EE64-FFEB-4628-8FD3-AF8F62B5E458}"/>
                </a:ext>
              </a:extLst>
            </p:cNvPr>
            <p:cNvCxnSpPr>
              <a:cxnSpLocks/>
            </p:cNvCxnSpPr>
            <p:nvPr/>
          </p:nvCxnSpPr>
          <p:spPr>
            <a:xfrm>
              <a:off x="1242874" y="3366856"/>
              <a:ext cx="13412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A640B36-3834-46D1-B095-F609DCEF514A}"/>
                </a:ext>
              </a:extLst>
            </p:cNvPr>
            <p:cNvCxnSpPr/>
            <p:nvPr/>
          </p:nvCxnSpPr>
          <p:spPr>
            <a:xfrm flipH="1">
              <a:off x="772357" y="4341181"/>
              <a:ext cx="3533696"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E71DB259-BF0C-458C-B1A1-67451D25B052}"/>
                </a:ext>
              </a:extLst>
            </p:cNvPr>
            <p:cNvCxnSpPr>
              <a:cxnSpLocks/>
            </p:cNvCxnSpPr>
            <p:nvPr/>
          </p:nvCxnSpPr>
          <p:spPr>
            <a:xfrm>
              <a:off x="779210" y="1955055"/>
              <a:ext cx="471059"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94C70C3A-834C-4D9B-9D3A-DFDB391393B9}"/>
                </a:ext>
              </a:extLst>
            </p:cNvPr>
            <p:cNvCxnSpPr/>
            <p:nvPr/>
          </p:nvCxnSpPr>
          <p:spPr>
            <a:xfrm>
              <a:off x="779210" y="1955055"/>
              <a:ext cx="0" cy="2386126"/>
            </a:xfrm>
            <a:prstGeom prst="line">
              <a:avLst/>
            </a:prstGeom>
          </p:spPr>
          <p:style>
            <a:lnRef idx="3">
              <a:schemeClr val="accent1"/>
            </a:lnRef>
            <a:fillRef idx="0">
              <a:schemeClr val="accent1"/>
            </a:fillRef>
            <a:effectRef idx="2">
              <a:schemeClr val="accent1"/>
            </a:effectRef>
            <a:fontRef idx="minor">
              <a:schemeClr val="tx1"/>
            </a:fontRef>
          </p:style>
        </p:cxnSp>
        <p:cxnSp>
          <p:nvCxnSpPr>
            <p:cNvPr id="15" name="Straight Connector 14">
              <a:extLst>
                <a:ext uri="{FF2B5EF4-FFF2-40B4-BE49-F238E27FC236}">
                  <a16:creationId xmlns:a16="http://schemas.microsoft.com/office/drawing/2014/main" id="{7973241C-BA43-45F6-A2C7-38A8E45C8E34}"/>
                </a:ext>
              </a:extLst>
            </p:cNvPr>
            <p:cNvCxnSpPr>
              <a:cxnSpLocks/>
            </p:cNvCxnSpPr>
            <p:nvPr/>
          </p:nvCxnSpPr>
          <p:spPr>
            <a:xfrm>
              <a:off x="9181205" y="514904"/>
              <a:ext cx="34532" cy="28519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AA27DA9-9F00-4C2D-93DD-3674DA2C6E4E}"/>
                </a:ext>
              </a:extLst>
            </p:cNvPr>
            <p:cNvCxnSpPr>
              <a:cxnSpLocks/>
            </p:cNvCxnSpPr>
            <p:nvPr/>
          </p:nvCxnSpPr>
          <p:spPr>
            <a:xfrm>
              <a:off x="9181205" y="514904"/>
              <a:ext cx="13221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628395B-20CC-4DFB-A643-A55634471621}"/>
                </a:ext>
              </a:extLst>
            </p:cNvPr>
            <p:cNvCxnSpPr>
              <a:cxnSpLocks/>
            </p:cNvCxnSpPr>
            <p:nvPr/>
          </p:nvCxnSpPr>
          <p:spPr>
            <a:xfrm>
              <a:off x="10503359" y="506027"/>
              <a:ext cx="19826" cy="28608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050CA49-3A3D-407B-9E09-1602504AC110}"/>
                </a:ext>
              </a:extLst>
            </p:cNvPr>
            <p:cNvCxnSpPr/>
            <p:nvPr/>
          </p:nvCxnSpPr>
          <p:spPr>
            <a:xfrm>
              <a:off x="9221518" y="3366856"/>
              <a:ext cx="13228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EFD582D-9B0E-4009-BB81-2B22224559A1}"/>
                </a:ext>
              </a:extLst>
            </p:cNvPr>
            <p:cNvCxnSpPr>
              <a:cxnSpLocks/>
            </p:cNvCxnSpPr>
            <p:nvPr/>
          </p:nvCxnSpPr>
          <p:spPr>
            <a:xfrm flipH="1">
              <a:off x="7211321" y="4376691"/>
              <a:ext cx="3783919" cy="0"/>
            </a:xfrm>
            <a:prstGeom prst="straightConnector1">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20" name="Straight Connector 19">
              <a:extLst>
                <a:ext uri="{FF2B5EF4-FFF2-40B4-BE49-F238E27FC236}">
                  <a16:creationId xmlns:a16="http://schemas.microsoft.com/office/drawing/2014/main" id="{8CB0822B-7B75-4861-912C-8EC442CE21F3}"/>
                </a:ext>
              </a:extLst>
            </p:cNvPr>
            <p:cNvCxnSpPr>
              <a:cxnSpLocks/>
            </p:cNvCxnSpPr>
            <p:nvPr/>
          </p:nvCxnSpPr>
          <p:spPr>
            <a:xfrm flipV="1">
              <a:off x="10523185" y="1936441"/>
              <a:ext cx="472055" cy="18614"/>
            </a:xfrm>
            <a:prstGeom prst="line">
              <a:avLst/>
            </a:prstGeom>
          </p:spPr>
          <p:style>
            <a:lnRef idx="3">
              <a:schemeClr val="accent1"/>
            </a:lnRef>
            <a:fillRef idx="0">
              <a:schemeClr val="accent1"/>
            </a:fillRef>
            <a:effectRef idx="2">
              <a:schemeClr val="accent1"/>
            </a:effectRef>
            <a:fontRef idx="minor">
              <a:schemeClr val="tx1"/>
            </a:fontRef>
          </p:style>
        </p:cxnSp>
        <p:cxnSp>
          <p:nvCxnSpPr>
            <p:cNvPr id="21" name="Straight Connector 20">
              <a:extLst>
                <a:ext uri="{FF2B5EF4-FFF2-40B4-BE49-F238E27FC236}">
                  <a16:creationId xmlns:a16="http://schemas.microsoft.com/office/drawing/2014/main" id="{B3B07607-117D-41DF-8BCD-A0EB39761322}"/>
                </a:ext>
              </a:extLst>
            </p:cNvPr>
            <p:cNvCxnSpPr>
              <a:cxnSpLocks/>
            </p:cNvCxnSpPr>
            <p:nvPr/>
          </p:nvCxnSpPr>
          <p:spPr>
            <a:xfrm>
              <a:off x="10969249" y="1945748"/>
              <a:ext cx="30539" cy="2430943"/>
            </a:xfrm>
            <a:prstGeom prst="line">
              <a:avLst/>
            </a:prstGeom>
          </p:spPr>
          <p:style>
            <a:lnRef idx="3">
              <a:schemeClr val="accent1"/>
            </a:lnRef>
            <a:fillRef idx="0">
              <a:schemeClr val="accent1"/>
            </a:fillRef>
            <a:effectRef idx="2">
              <a:schemeClr val="accent1"/>
            </a:effectRef>
            <a:fontRef idx="minor">
              <a:schemeClr val="tx1"/>
            </a:fontRef>
          </p:style>
        </p:cxnSp>
        <p:sp>
          <p:nvSpPr>
            <p:cNvPr id="22" name="TextBox 21">
              <a:extLst>
                <a:ext uri="{FF2B5EF4-FFF2-40B4-BE49-F238E27FC236}">
                  <a16:creationId xmlns:a16="http://schemas.microsoft.com/office/drawing/2014/main" id="{7DFEBA74-B683-4580-89CC-E5AFB6F9B025}"/>
                </a:ext>
              </a:extLst>
            </p:cNvPr>
            <p:cNvSpPr txBox="1"/>
            <p:nvPr/>
          </p:nvSpPr>
          <p:spPr>
            <a:xfrm>
              <a:off x="2841035" y="514904"/>
              <a:ext cx="1062137" cy="338554"/>
            </a:xfrm>
            <a:prstGeom prst="rect">
              <a:avLst/>
            </a:prstGeom>
            <a:noFill/>
          </p:spPr>
          <p:txBody>
            <a:bodyPr wrap="square" rtlCol="0">
              <a:spAutoFit/>
            </a:bodyPr>
            <a:lstStyle/>
            <a:p>
              <a:r>
                <a:rPr lang="en-IN" sz="1600" dirty="0"/>
                <a:t>TRIGGER</a:t>
              </a:r>
            </a:p>
          </p:txBody>
        </p:sp>
        <p:sp>
          <p:nvSpPr>
            <p:cNvPr id="23" name="Rectangle 22">
              <a:extLst>
                <a:ext uri="{FF2B5EF4-FFF2-40B4-BE49-F238E27FC236}">
                  <a16:creationId xmlns:a16="http://schemas.microsoft.com/office/drawing/2014/main" id="{619F48F9-43E5-40BF-94AA-746B11272FA0}"/>
                </a:ext>
              </a:extLst>
            </p:cNvPr>
            <p:cNvSpPr/>
            <p:nvPr/>
          </p:nvSpPr>
          <p:spPr>
            <a:xfrm>
              <a:off x="7936779" y="538605"/>
              <a:ext cx="656718" cy="338554"/>
            </a:xfrm>
            <a:prstGeom prst="rect">
              <a:avLst/>
            </a:prstGeom>
          </p:spPr>
          <p:txBody>
            <a:bodyPr wrap="none">
              <a:spAutoFit/>
            </a:bodyPr>
            <a:lstStyle/>
            <a:p>
              <a:pPr algn="ctr"/>
              <a:r>
                <a:rPr lang="en-IN" sz="1600" dirty="0"/>
                <a:t>ECHO</a:t>
              </a:r>
            </a:p>
          </p:txBody>
        </p:sp>
      </p:grpSp>
      <p:sp>
        <p:nvSpPr>
          <p:cNvPr id="132" name="Rectangle 131">
            <a:extLst>
              <a:ext uri="{FF2B5EF4-FFF2-40B4-BE49-F238E27FC236}">
                <a16:creationId xmlns:a16="http://schemas.microsoft.com/office/drawing/2014/main" id="{FCF04D49-1C2A-4719-8AF5-6D7C76DE0D15}"/>
              </a:ext>
            </a:extLst>
          </p:cNvPr>
          <p:cNvSpPr/>
          <p:nvPr/>
        </p:nvSpPr>
        <p:spPr>
          <a:xfrm>
            <a:off x="9274006" y="5602393"/>
            <a:ext cx="1275203" cy="3833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8:1 MUX</a:t>
            </a:r>
          </a:p>
        </p:txBody>
      </p:sp>
      <p:sp>
        <p:nvSpPr>
          <p:cNvPr id="133" name="Rectangle 132">
            <a:extLst>
              <a:ext uri="{FF2B5EF4-FFF2-40B4-BE49-F238E27FC236}">
                <a16:creationId xmlns:a16="http://schemas.microsoft.com/office/drawing/2014/main" id="{F1EC407A-1BA7-41BA-8328-978A1E7AD975}"/>
              </a:ext>
            </a:extLst>
          </p:cNvPr>
          <p:cNvSpPr/>
          <p:nvPr/>
        </p:nvSpPr>
        <p:spPr>
          <a:xfrm>
            <a:off x="1193177" y="5657399"/>
            <a:ext cx="1275203" cy="3833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1:8 DEMUX</a:t>
            </a:r>
          </a:p>
        </p:txBody>
      </p:sp>
    </p:spTree>
    <p:extLst>
      <p:ext uri="{BB962C8B-B14F-4D97-AF65-F5344CB8AC3E}">
        <p14:creationId xmlns:p14="http://schemas.microsoft.com/office/powerpoint/2010/main" val="4039494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DB7F9-B2A3-40DC-B41A-68F684E69745}"/>
              </a:ext>
            </a:extLst>
          </p:cNvPr>
          <p:cNvSpPr>
            <a:spLocks noGrp="1"/>
          </p:cNvSpPr>
          <p:nvPr>
            <p:ph type="title"/>
          </p:nvPr>
        </p:nvSpPr>
        <p:spPr/>
        <p:txBody>
          <a:bodyPr/>
          <a:lstStyle/>
          <a:p>
            <a:r>
              <a:rPr lang="en-IN" dirty="0"/>
              <a:t>Schematic Designs:</a:t>
            </a:r>
          </a:p>
        </p:txBody>
      </p:sp>
      <p:sp>
        <p:nvSpPr>
          <p:cNvPr id="3" name="Text Placeholder 2">
            <a:extLst>
              <a:ext uri="{FF2B5EF4-FFF2-40B4-BE49-F238E27FC236}">
                <a16:creationId xmlns:a16="http://schemas.microsoft.com/office/drawing/2014/main" id="{912DDF06-7293-4AA7-A110-254399582C30}"/>
              </a:ext>
            </a:extLst>
          </p:cNvPr>
          <p:cNvSpPr>
            <a:spLocks noGrp="1"/>
          </p:cNvSpPr>
          <p:nvPr>
            <p:ph type="body" idx="1"/>
          </p:nvPr>
        </p:nvSpPr>
        <p:spPr>
          <a:xfrm>
            <a:off x="623212" y="2272339"/>
            <a:ext cx="4489704" cy="355451"/>
          </a:xfrm>
        </p:spPr>
        <p:txBody>
          <a:bodyPr>
            <a:normAutofit/>
          </a:bodyPr>
          <a:lstStyle/>
          <a:p>
            <a:r>
              <a:rPr lang="en-IN" sz="1400" dirty="0"/>
              <a:t>Demultiplexing block for trigger signals</a:t>
            </a:r>
          </a:p>
        </p:txBody>
      </p:sp>
      <p:pic>
        <p:nvPicPr>
          <p:cNvPr id="8" name="Content Placeholder 7">
            <a:extLst>
              <a:ext uri="{FF2B5EF4-FFF2-40B4-BE49-F238E27FC236}">
                <a16:creationId xmlns:a16="http://schemas.microsoft.com/office/drawing/2014/main" id="{49E4CA15-4547-4457-A2CA-E7CE9461B1C3}"/>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21440" y="2813904"/>
            <a:ext cx="5051472" cy="3364371"/>
          </a:xfrm>
          <a:prstGeom prst="rect">
            <a:avLst/>
          </a:prstGeom>
          <a:ln>
            <a:noFill/>
          </a:ln>
          <a:effectLst>
            <a:outerShdw blurRad="190500" algn="tl" rotWithShape="0">
              <a:srgbClr val="000000">
                <a:alpha val="70000"/>
              </a:srgbClr>
            </a:outerShdw>
          </a:effectLst>
        </p:spPr>
      </p:pic>
      <p:sp>
        <p:nvSpPr>
          <p:cNvPr id="5" name="Text Placeholder 4">
            <a:extLst>
              <a:ext uri="{FF2B5EF4-FFF2-40B4-BE49-F238E27FC236}">
                <a16:creationId xmlns:a16="http://schemas.microsoft.com/office/drawing/2014/main" id="{63420543-84C2-4336-B8DF-17F17F7A6785}"/>
              </a:ext>
            </a:extLst>
          </p:cNvPr>
          <p:cNvSpPr>
            <a:spLocks noGrp="1"/>
          </p:cNvSpPr>
          <p:nvPr>
            <p:ph type="body" sz="quarter" idx="3"/>
          </p:nvPr>
        </p:nvSpPr>
        <p:spPr>
          <a:xfrm>
            <a:off x="6321434" y="2272339"/>
            <a:ext cx="4489704" cy="355451"/>
          </a:xfrm>
        </p:spPr>
        <p:txBody>
          <a:bodyPr>
            <a:normAutofit/>
          </a:bodyPr>
          <a:lstStyle/>
          <a:p>
            <a:r>
              <a:rPr lang="en-IN" sz="1400" dirty="0"/>
              <a:t>Multiplexing block for echo signals</a:t>
            </a:r>
          </a:p>
        </p:txBody>
      </p:sp>
      <p:pic>
        <p:nvPicPr>
          <p:cNvPr id="10" name="Content Placeholder 9">
            <a:extLst>
              <a:ext uri="{FF2B5EF4-FFF2-40B4-BE49-F238E27FC236}">
                <a16:creationId xmlns:a16="http://schemas.microsoft.com/office/drawing/2014/main" id="{A1B8BC56-B9D2-4C9D-984E-EA54061289AA}"/>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6419088" y="2822782"/>
            <a:ext cx="5051472" cy="336437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46971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52C73-0242-4692-A038-F12DC01036E6}"/>
              </a:ext>
            </a:extLst>
          </p:cNvPr>
          <p:cNvSpPr>
            <a:spLocks noGrp="1"/>
          </p:cNvSpPr>
          <p:nvPr>
            <p:ph type="title"/>
          </p:nvPr>
        </p:nvSpPr>
        <p:spPr/>
        <p:txBody>
          <a:bodyPr/>
          <a:lstStyle/>
          <a:p>
            <a:r>
              <a:rPr lang="en-IN" dirty="0"/>
              <a:t>Schematic Designs:</a:t>
            </a:r>
          </a:p>
        </p:txBody>
      </p:sp>
      <p:sp>
        <p:nvSpPr>
          <p:cNvPr id="3" name="Text Placeholder 2">
            <a:extLst>
              <a:ext uri="{FF2B5EF4-FFF2-40B4-BE49-F238E27FC236}">
                <a16:creationId xmlns:a16="http://schemas.microsoft.com/office/drawing/2014/main" id="{BC6E3948-0F36-4649-AE54-D96583E66EDF}"/>
              </a:ext>
            </a:extLst>
          </p:cNvPr>
          <p:cNvSpPr>
            <a:spLocks noGrp="1"/>
          </p:cNvSpPr>
          <p:nvPr>
            <p:ph type="body" idx="1"/>
          </p:nvPr>
        </p:nvSpPr>
        <p:spPr>
          <a:xfrm>
            <a:off x="862909" y="1945942"/>
            <a:ext cx="4489704" cy="533004"/>
          </a:xfrm>
        </p:spPr>
        <p:txBody>
          <a:bodyPr>
            <a:normAutofit/>
          </a:bodyPr>
          <a:lstStyle/>
          <a:p>
            <a:r>
              <a:rPr lang="en-IN" sz="1600" dirty="0"/>
              <a:t>Main CPU Environment</a:t>
            </a:r>
          </a:p>
        </p:txBody>
      </p:sp>
      <p:pic>
        <p:nvPicPr>
          <p:cNvPr id="8" name="Content Placeholder 7">
            <a:extLst>
              <a:ext uri="{FF2B5EF4-FFF2-40B4-BE49-F238E27FC236}">
                <a16:creationId xmlns:a16="http://schemas.microsoft.com/office/drawing/2014/main" id="{75DAAD2C-D5F2-4F80-80F5-03509AD966A0}"/>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044302" y="2743193"/>
            <a:ext cx="3296878" cy="3559952"/>
          </a:xfrm>
          <a:prstGeom prst="rect">
            <a:avLst/>
          </a:prstGeom>
          <a:ln>
            <a:noFill/>
          </a:ln>
          <a:effectLst>
            <a:outerShdw blurRad="190500" algn="tl" rotWithShape="0">
              <a:srgbClr val="000000">
                <a:alpha val="70000"/>
              </a:srgbClr>
            </a:outerShdw>
          </a:effectLst>
        </p:spPr>
      </p:pic>
      <p:sp>
        <p:nvSpPr>
          <p:cNvPr id="5" name="Text Placeholder 4">
            <a:extLst>
              <a:ext uri="{FF2B5EF4-FFF2-40B4-BE49-F238E27FC236}">
                <a16:creationId xmlns:a16="http://schemas.microsoft.com/office/drawing/2014/main" id="{4D615112-4E82-4F40-A9C8-BBA58E96C588}"/>
              </a:ext>
            </a:extLst>
          </p:cNvPr>
          <p:cNvSpPr>
            <a:spLocks noGrp="1"/>
          </p:cNvSpPr>
          <p:nvPr>
            <p:ph type="body" sz="quarter" idx="3"/>
          </p:nvPr>
        </p:nvSpPr>
        <p:spPr>
          <a:xfrm>
            <a:off x="5992961" y="1797097"/>
            <a:ext cx="4402792" cy="830694"/>
          </a:xfrm>
        </p:spPr>
        <p:txBody>
          <a:bodyPr>
            <a:normAutofit fontScale="55000" lnSpcReduction="20000"/>
          </a:bodyPr>
          <a:lstStyle/>
          <a:p>
            <a:endParaRPr lang="en-IN" sz="18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900" dirty="0">
                <a:solidFill>
                  <a:srgbClr val="222222"/>
                </a:solidFill>
                <a:effectLst/>
                <a:ea typeface="Times New Roman" panose="02020603050405020304" pitchFamily="18" charset="0"/>
                <a:cs typeface="Times New Roman" panose="02020603050405020304" pitchFamily="18" charset="0"/>
              </a:rPr>
              <a:t>Multiplexer and Demultiplexer module internal schematics used in above schematics</a:t>
            </a:r>
            <a:endParaRPr lang="en-IN" sz="2900" dirty="0">
              <a:effectLst/>
              <a:ea typeface="Calibri" panose="020F0502020204030204" pitchFamily="34" charset="0"/>
              <a:cs typeface="Times New Roman" panose="02020603050405020304" pitchFamily="18" charset="0"/>
            </a:endParaRPr>
          </a:p>
        </p:txBody>
      </p:sp>
      <p:pic>
        <p:nvPicPr>
          <p:cNvPr id="10" name="Content Placeholder 9">
            <a:extLst>
              <a:ext uri="{FF2B5EF4-FFF2-40B4-BE49-F238E27FC236}">
                <a16:creationId xmlns:a16="http://schemas.microsoft.com/office/drawing/2014/main" id="{29066356-A128-4377-8203-6C3BDD19FDC7}"/>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96613" y="2743193"/>
            <a:ext cx="5076671" cy="355995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23127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11983-6386-4179-ABA9-B24F780E4847}"/>
              </a:ext>
            </a:extLst>
          </p:cNvPr>
          <p:cNvSpPr>
            <a:spLocks noGrp="1"/>
          </p:cNvSpPr>
          <p:nvPr>
            <p:ph type="title"/>
          </p:nvPr>
        </p:nvSpPr>
        <p:spPr>
          <a:xfrm>
            <a:off x="1" y="466343"/>
            <a:ext cx="12192000" cy="1362113"/>
          </a:xfrm>
        </p:spPr>
        <p:txBody>
          <a:bodyPr/>
          <a:lstStyle/>
          <a:p>
            <a:r>
              <a:rPr lang="en-US" dirty="0"/>
              <a:t>Schematic design for re-routing Ultrasonic sensor signals to be connected with MUX and DEMUX </a:t>
            </a:r>
            <a:r>
              <a:rPr lang="en-US" sz="2800" dirty="0"/>
              <a:t>units</a:t>
            </a:r>
            <a:endParaRPr lang="en-IN" dirty="0"/>
          </a:p>
        </p:txBody>
      </p:sp>
      <p:pic>
        <p:nvPicPr>
          <p:cNvPr id="5" name="Content Placeholder 4">
            <a:extLst>
              <a:ext uri="{FF2B5EF4-FFF2-40B4-BE49-F238E27FC236}">
                <a16:creationId xmlns:a16="http://schemas.microsoft.com/office/drawing/2014/main" id="{44D88E71-79C7-42C0-AA6A-82A8AA9A2E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0160" y="1931832"/>
            <a:ext cx="9628632" cy="4631498"/>
          </a:xfrm>
        </p:spPr>
      </p:pic>
    </p:spTree>
    <p:extLst>
      <p:ext uri="{BB962C8B-B14F-4D97-AF65-F5344CB8AC3E}">
        <p14:creationId xmlns:p14="http://schemas.microsoft.com/office/powerpoint/2010/main" val="158775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9DC9-A8A4-4A7B-84A4-E6D33B23CD31}"/>
              </a:ext>
            </a:extLst>
          </p:cNvPr>
          <p:cNvSpPr>
            <a:spLocks noGrp="1"/>
          </p:cNvSpPr>
          <p:nvPr>
            <p:ph type="title"/>
          </p:nvPr>
        </p:nvSpPr>
        <p:spPr>
          <a:xfrm>
            <a:off x="0" y="466343"/>
            <a:ext cx="12192000" cy="1362113"/>
          </a:xfrm>
        </p:spPr>
        <p:txBody>
          <a:bodyPr/>
          <a:lstStyle/>
          <a:p>
            <a:r>
              <a:rPr lang="en-US" dirty="0"/>
              <a:t>PCB layout for re-routing Ultrasonic sensor signals to be connected with MUX and DEMUX </a:t>
            </a:r>
            <a:r>
              <a:rPr lang="en-US" sz="2800" dirty="0"/>
              <a:t>units</a:t>
            </a:r>
            <a:endParaRPr lang="en-IN" dirty="0"/>
          </a:p>
        </p:txBody>
      </p:sp>
      <p:pic>
        <p:nvPicPr>
          <p:cNvPr id="5" name="Content Placeholder 4">
            <a:extLst>
              <a:ext uri="{FF2B5EF4-FFF2-40B4-BE49-F238E27FC236}">
                <a16:creationId xmlns:a16="http://schemas.microsoft.com/office/drawing/2014/main" id="{2AD2D821-3F92-4577-A845-D06DE5E30A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842" y="1942853"/>
            <a:ext cx="11108049" cy="4778233"/>
          </a:xfrm>
        </p:spPr>
      </p:pic>
    </p:spTree>
    <p:extLst>
      <p:ext uri="{BB962C8B-B14F-4D97-AF65-F5344CB8AC3E}">
        <p14:creationId xmlns:p14="http://schemas.microsoft.com/office/powerpoint/2010/main" val="335728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4000" dirty="0"/>
              <a:t>TABLE OF CONTENTS:</a:t>
            </a:r>
          </a:p>
        </p:txBody>
      </p:sp>
      <p:sp>
        <p:nvSpPr>
          <p:cNvPr id="14" name="Content Placeholder 2"/>
          <p:cNvSpPr>
            <a:spLocks noGrp="1"/>
          </p:cNvSpPr>
          <p:nvPr>
            <p:ph idx="1"/>
          </p:nvPr>
        </p:nvSpPr>
        <p:spPr/>
        <p:txBody>
          <a:bodyPr>
            <a:normAutofit fontScale="92500" lnSpcReduction="10000"/>
          </a:bodyPr>
          <a:lstStyle/>
          <a:p>
            <a:r>
              <a:rPr lang="en-US" sz="2400" dirty="0"/>
              <a:t>Introduction</a:t>
            </a:r>
          </a:p>
          <a:p>
            <a:r>
              <a:rPr lang="en-US" sz="2400" dirty="0"/>
              <a:t>Literature Survey</a:t>
            </a:r>
          </a:p>
          <a:p>
            <a:r>
              <a:rPr lang="en-US" sz="2400" dirty="0"/>
              <a:t>Problem Formulation</a:t>
            </a:r>
          </a:p>
          <a:p>
            <a:r>
              <a:rPr lang="en-US" sz="2400" dirty="0"/>
              <a:t>Objective</a:t>
            </a:r>
          </a:p>
          <a:p>
            <a:r>
              <a:rPr lang="en-US" sz="2400" dirty="0"/>
              <a:t>Block Diagram</a:t>
            </a:r>
          </a:p>
          <a:p>
            <a:r>
              <a:rPr lang="en-US" sz="2400" dirty="0"/>
              <a:t>Current Progress</a:t>
            </a:r>
          </a:p>
          <a:p>
            <a:r>
              <a:rPr lang="en-US" sz="2400" dirty="0"/>
              <a:t>Applications</a:t>
            </a:r>
          </a:p>
          <a:p>
            <a:r>
              <a:rPr lang="en-US" sz="2400" dirty="0"/>
              <a:t>References</a:t>
            </a:r>
          </a:p>
        </p:txBody>
      </p:sp>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55A25-3772-41DF-AB4E-E1D1A1A64927}"/>
              </a:ext>
            </a:extLst>
          </p:cNvPr>
          <p:cNvSpPr>
            <a:spLocks noGrp="1"/>
          </p:cNvSpPr>
          <p:nvPr>
            <p:ph type="title"/>
          </p:nvPr>
        </p:nvSpPr>
        <p:spPr/>
        <p:txBody>
          <a:bodyPr/>
          <a:lstStyle/>
          <a:p>
            <a:r>
              <a:rPr lang="en-IN" dirty="0"/>
              <a:t>Developed hardware</a:t>
            </a:r>
          </a:p>
        </p:txBody>
      </p:sp>
      <p:sp>
        <p:nvSpPr>
          <p:cNvPr id="4" name="Rectangle 3">
            <a:extLst>
              <a:ext uri="{FF2B5EF4-FFF2-40B4-BE49-F238E27FC236}">
                <a16:creationId xmlns:a16="http://schemas.microsoft.com/office/drawing/2014/main" id="{D6BCA29C-4E90-44F2-B44D-43A4F309EDC0}"/>
              </a:ext>
            </a:extLst>
          </p:cNvPr>
          <p:cNvSpPr/>
          <p:nvPr/>
        </p:nvSpPr>
        <p:spPr>
          <a:xfrm>
            <a:off x="648623" y="2123243"/>
            <a:ext cx="4998128" cy="4021584"/>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193CCB9-979C-4994-A7B1-9CBA41156B37}"/>
              </a:ext>
            </a:extLst>
          </p:cNvPr>
          <p:cNvSpPr/>
          <p:nvPr/>
        </p:nvSpPr>
        <p:spPr>
          <a:xfrm>
            <a:off x="6545251" y="2132953"/>
            <a:ext cx="4998128" cy="4021584"/>
          </a:xfrm>
          <a:prstGeom prst="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94958975-D402-4E8A-B9A0-E7B3309FD80B}"/>
              </a:ext>
            </a:extLst>
          </p:cNvPr>
          <p:cNvSpPr/>
          <p:nvPr/>
        </p:nvSpPr>
        <p:spPr>
          <a:xfrm>
            <a:off x="967666" y="6294268"/>
            <a:ext cx="3684233" cy="43500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t>Ultrasonic Sensor Array</a:t>
            </a:r>
          </a:p>
        </p:txBody>
      </p:sp>
      <p:sp>
        <p:nvSpPr>
          <p:cNvPr id="7" name="Rectangle: Rounded Corners 6">
            <a:extLst>
              <a:ext uri="{FF2B5EF4-FFF2-40B4-BE49-F238E27FC236}">
                <a16:creationId xmlns:a16="http://schemas.microsoft.com/office/drawing/2014/main" id="{867D4B80-A3BE-4C56-9D3B-0E6A8A865528}"/>
              </a:ext>
            </a:extLst>
          </p:cNvPr>
          <p:cNvSpPr/>
          <p:nvPr/>
        </p:nvSpPr>
        <p:spPr>
          <a:xfrm>
            <a:off x="7202198" y="6266075"/>
            <a:ext cx="3684233" cy="43500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t>Sensor signal re-routing PCB</a:t>
            </a:r>
          </a:p>
        </p:txBody>
      </p:sp>
    </p:spTree>
    <p:extLst>
      <p:ext uri="{BB962C8B-B14F-4D97-AF65-F5344CB8AC3E}">
        <p14:creationId xmlns:p14="http://schemas.microsoft.com/office/powerpoint/2010/main" val="1005251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1A437-49AE-4AC4-916E-BB9BFE3FC586}"/>
              </a:ext>
            </a:extLst>
          </p:cNvPr>
          <p:cNvSpPr>
            <a:spLocks noGrp="1"/>
          </p:cNvSpPr>
          <p:nvPr>
            <p:ph type="title"/>
          </p:nvPr>
        </p:nvSpPr>
        <p:spPr/>
        <p:txBody>
          <a:bodyPr>
            <a:normAutofit/>
          </a:bodyPr>
          <a:lstStyle/>
          <a:p>
            <a:r>
              <a:rPr lang="en-US" sz="3600" dirty="0"/>
              <a:t>Image Reconstruction Code :</a:t>
            </a:r>
            <a:endParaRPr lang="en-IN" sz="3600" dirty="0"/>
          </a:p>
        </p:txBody>
      </p:sp>
      <p:sp>
        <p:nvSpPr>
          <p:cNvPr id="6" name="Rectangle: Rounded Corners 5">
            <a:extLst>
              <a:ext uri="{FF2B5EF4-FFF2-40B4-BE49-F238E27FC236}">
                <a16:creationId xmlns:a16="http://schemas.microsoft.com/office/drawing/2014/main" id="{36A443D8-90A4-4DC4-8904-B67637F55C1B}"/>
              </a:ext>
            </a:extLst>
          </p:cNvPr>
          <p:cNvSpPr/>
          <p:nvPr/>
        </p:nvSpPr>
        <p:spPr>
          <a:xfrm>
            <a:off x="281127" y="2068497"/>
            <a:ext cx="5214152" cy="4616388"/>
          </a:xfrm>
          <a:prstGeom prst="roundRect">
            <a:avLst>
              <a:gd name="adj" fmla="val 1128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IN" dirty="0" err="1"/>
              <a:t>clc</a:t>
            </a:r>
            <a:r>
              <a:rPr lang="en-IN" dirty="0"/>
              <a:t>;</a:t>
            </a:r>
          </a:p>
          <a:p>
            <a:r>
              <a:rPr lang="en-IN" dirty="0"/>
              <a:t>close all;</a:t>
            </a:r>
          </a:p>
          <a:p>
            <a:r>
              <a:rPr lang="en-IN" dirty="0"/>
              <a:t>clear all;</a:t>
            </a:r>
          </a:p>
          <a:p>
            <a:r>
              <a:rPr lang="en-US" dirty="0"/>
              <a:t>%Take input data and display it</a:t>
            </a:r>
          </a:p>
          <a:p>
            <a:r>
              <a:rPr lang="en-US" dirty="0"/>
              <a:t>d=input('Enter values of matrix: \n');</a:t>
            </a:r>
          </a:p>
          <a:p>
            <a:r>
              <a:rPr lang="en-IN" dirty="0" err="1"/>
              <a:t>disp</a:t>
            </a:r>
            <a:r>
              <a:rPr lang="en-IN" dirty="0"/>
              <a:t>(d);</a:t>
            </a:r>
          </a:p>
          <a:p>
            <a:r>
              <a:rPr lang="en-IN" dirty="0"/>
              <a:t>s=size(d);</a:t>
            </a:r>
          </a:p>
          <a:p>
            <a:r>
              <a:rPr lang="en-US" dirty="0" err="1"/>
              <a:t>fprintf</a:t>
            </a:r>
            <a:r>
              <a:rPr lang="en-US" dirty="0"/>
              <a:t>('\n Dimesions of your data: %drows %</a:t>
            </a:r>
            <a:r>
              <a:rPr lang="en-US" dirty="0" err="1"/>
              <a:t>dcolumns</a:t>
            </a:r>
            <a:r>
              <a:rPr lang="en-US" dirty="0"/>
              <a:t>\n \</a:t>
            </a:r>
            <a:r>
              <a:rPr lang="en-US" dirty="0" err="1"/>
              <a:t>n',s</a:t>
            </a:r>
            <a:r>
              <a:rPr lang="en-US" dirty="0"/>
              <a:t>(1),s(2));</a:t>
            </a:r>
          </a:p>
          <a:p>
            <a:r>
              <a:rPr lang="en-IN" dirty="0"/>
              <a:t>%Blank points</a:t>
            </a:r>
          </a:p>
          <a:p>
            <a:r>
              <a:rPr lang="en-IN" dirty="0"/>
              <a:t>res=30;</a:t>
            </a:r>
          </a:p>
          <a:p>
            <a:r>
              <a:rPr lang="en-IN" dirty="0"/>
              <a:t>disp(res);</a:t>
            </a:r>
          </a:p>
          <a:p>
            <a:r>
              <a:rPr lang="en-US" dirty="0"/>
              <a:t>%Creating a blank canvas array for image storage</a:t>
            </a:r>
          </a:p>
          <a:p>
            <a:r>
              <a:rPr lang="pt-BR" dirty="0"/>
              <a:t>disp(s(1)+res*(s(1)-1));</a:t>
            </a:r>
          </a:p>
          <a:p>
            <a:r>
              <a:rPr lang="pt-BR" dirty="0"/>
              <a:t>disp(s(2)+res*(s(2)-1));</a:t>
            </a:r>
          </a:p>
        </p:txBody>
      </p:sp>
      <p:sp>
        <p:nvSpPr>
          <p:cNvPr id="7" name="Rectangle: Rounded Corners 6">
            <a:extLst>
              <a:ext uri="{FF2B5EF4-FFF2-40B4-BE49-F238E27FC236}">
                <a16:creationId xmlns:a16="http://schemas.microsoft.com/office/drawing/2014/main" id="{109BD12F-2614-4835-9120-7E0BA61B51D7}"/>
              </a:ext>
            </a:extLst>
          </p:cNvPr>
          <p:cNvSpPr/>
          <p:nvPr/>
        </p:nvSpPr>
        <p:spPr>
          <a:xfrm>
            <a:off x="5601811" y="2068497"/>
            <a:ext cx="6489576" cy="4616388"/>
          </a:xfrm>
          <a:prstGeom prst="roundRect">
            <a:avLst>
              <a:gd name="adj" fmla="val 1147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dirty="0"/>
              <a:t>z=zeros(s(1)+res*(s(1)-1) ,s(2)+res*(s(2)-1));</a:t>
            </a:r>
          </a:p>
          <a:p>
            <a:r>
              <a:rPr lang="en-IN" dirty="0"/>
              <a:t>disp(z);</a:t>
            </a:r>
          </a:p>
          <a:p>
            <a:r>
              <a:rPr lang="en-US" dirty="0"/>
              <a:t>%Saving raw acquired data into blank canvas array</a:t>
            </a:r>
          </a:p>
          <a:p>
            <a:r>
              <a:rPr lang="en-IN" dirty="0"/>
              <a:t>m = 1;</a:t>
            </a:r>
          </a:p>
          <a:p>
            <a:r>
              <a:rPr lang="en-IN" dirty="0"/>
              <a:t>n = 1;</a:t>
            </a:r>
          </a:p>
          <a:p>
            <a:r>
              <a:rPr lang="nn-NO" dirty="0"/>
              <a:t>for ( i = 1 : s(1) )</a:t>
            </a:r>
          </a:p>
          <a:p>
            <a:r>
              <a:rPr lang="en-US" dirty="0"/>
              <a:t>   for ( j = 1 : s(2) )</a:t>
            </a:r>
          </a:p>
          <a:p>
            <a:r>
              <a:rPr lang="en-IN" dirty="0"/>
              <a:t>        z(</a:t>
            </a:r>
            <a:r>
              <a:rPr lang="en-IN" dirty="0" err="1"/>
              <a:t>m,n</a:t>
            </a:r>
            <a:r>
              <a:rPr lang="en-IN" dirty="0"/>
              <a:t>) = d(</a:t>
            </a:r>
            <a:r>
              <a:rPr lang="en-IN" dirty="0" err="1"/>
              <a:t>i,j</a:t>
            </a:r>
            <a:r>
              <a:rPr lang="en-IN" dirty="0"/>
              <a:t>);</a:t>
            </a:r>
          </a:p>
          <a:p>
            <a:r>
              <a:rPr lang="en-IN" dirty="0"/>
              <a:t>        n = n + res + 1;</a:t>
            </a:r>
          </a:p>
          <a:p>
            <a:r>
              <a:rPr lang="en-IN" dirty="0"/>
              <a:t>   end</a:t>
            </a:r>
          </a:p>
          <a:p>
            <a:r>
              <a:rPr lang="en-IN" dirty="0"/>
              <a:t>   n=1;</a:t>
            </a:r>
          </a:p>
          <a:p>
            <a:r>
              <a:rPr lang="en-IN" dirty="0"/>
              <a:t>   m = m + res + 1;</a:t>
            </a:r>
          </a:p>
          <a:p>
            <a:r>
              <a:rPr lang="en-IN" dirty="0"/>
              <a:t>end</a:t>
            </a:r>
          </a:p>
          <a:p>
            <a:r>
              <a:rPr lang="en-IN" dirty="0"/>
              <a:t>%Display message</a:t>
            </a:r>
          </a:p>
          <a:p>
            <a:r>
              <a:rPr lang="en-US" dirty="0" err="1"/>
              <a:t>fprintf</a:t>
            </a:r>
            <a:r>
              <a:rPr lang="en-US" dirty="0"/>
              <a:t>('\n Saving of raw data in blank canvas array is done  \n');</a:t>
            </a:r>
          </a:p>
        </p:txBody>
      </p:sp>
    </p:spTree>
    <p:extLst>
      <p:ext uri="{BB962C8B-B14F-4D97-AF65-F5344CB8AC3E}">
        <p14:creationId xmlns:p14="http://schemas.microsoft.com/office/powerpoint/2010/main" val="2890629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D964EF-B3ED-4901-8747-1BBBBFB55844}"/>
              </a:ext>
            </a:extLst>
          </p:cNvPr>
          <p:cNvSpPr txBox="1"/>
          <p:nvPr/>
        </p:nvSpPr>
        <p:spPr>
          <a:xfrm>
            <a:off x="708338" y="1020932"/>
            <a:ext cx="6083079" cy="646331"/>
          </a:xfrm>
          <a:prstGeom prst="rect">
            <a:avLst/>
          </a:prstGeom>
          <a:noFill/>
        </p:spPr>
        <p:txBody>
          <a:bodyPr wrap="square" rtlCol="0">
            <a:spAutoFit/>
          </a:bodyPr>
          <a:lstStyle/>
          <a:p>
            <a:pPr marL="571500" indent="-571500">
              <a:buFont typeface="Arial" panose="020B0604020202020204" pitchFamily="34" charset="0"/>
              <a:buChar char="•"/>
            </a:pPr>
            <a:r>
              <a:rPr lang="en-IN" sz="3600" dirty="0">
                <a:solidFill>
                  <a:schemeClr val="bg2"/>
                </a:solidFill>
              </a:rPr>
              <a:t>Continue….</a:t>
            </a:r>
          </a:p>
        </p:txBody>
      </p:sp>
      <p:sp>
        <p:nvSpPr>
          <p:cNvPr id="6" name="Rectangle: Rounded Corners 5">
            <a:extLst>
              <a:ext uri="{FF2B5EF4-FFF2-40B4-BE49-F238E27FC236}">
                <a16:creationId xmlns:a16="http://schemas.microsoft.com/office/drawing/2014/main" id="{31C2CF28-0E81-4A5D-86C5-73FC6C9D6259}"/>
              </a:ext>
            </a:extLst>
          </p:cNvPr>
          <p:cNvSpPr/>
          <p:nvPr/>
        </p:nvSpPr>
        <p:spPr>
          <a:xfrm>
            <a:off x="294397" y="2041864"/>
            <a:ext cx="5675791" cy="4616388"/>
          </a:xfrm>
          <a:prstGeom prst="roundRect">
            <a:avLst>
              <a:gd name="adj" fmla="val 878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IN" dirty="0"/>
              <a:t>disp(z);    </a:t>
            </a:r>
          </a:p>
          <a:p>
            <a:r>
              <a:rPr lang="en-IN" dirty="0"/>
              <a:t>%Reconstruction code working row-wise</a:t>
            </a:r>
          </a:p>
          <a:p>
            <a:r>
              <a:rPr lang="nn-NO" dirty="0"/>
              <a:t> for ( i = 1 : s(1))</a:t>
            </a:r>
          </a:p>
          <a:p>
            <a:r>
              <a:rPr lang="en-IN" dirty="0"/>
              <a:t>     m=1;</a:t>
            </a:r>
          </a:p>
          <a:p>
            <a:r>
              <a:rPr lang="en-IN" dirty="0"/>
              <a:t>    </a:t>
            </a:r>
            <a:r>
              <a:rPr lang="en-IN" dirty="0" err="1"/>
              <a:t>roff</a:t>
            </a:r>
            <a:r>
              <a:rPr lang="en-IN" dirty="0"/>
              <a:t> = (i-1)*res + </a:t>
            </a:r>
            <a:r>
              <a:rPr lang="en-IN" dirty="0" err="1"/>
              <a:t>i</a:t>
            </a:r>
            <a:r>
              <a:rPr lang="en-IN" dirty="0"/>
              <a:t>;</a:t>
            </a:r>
          </a:p>
          <a:p>
            <a:r>
              <a:rPr lang="en-US" dirty="0"/>
              <a:t>    for ( j = 1 : (s(2) - 1) )</a:t>
            </a:r>
          </a:p>
          <a:p>
            <a:r>
              <a:rPr lang="en-IN" dirty="0"/>
              <a:t>        ip = z(roff,m);</a:t>
            </a:r>
          </a:p>
          <a:p>
            <a:r>
              <a:rPr lang="en-IN" dirty="0"/>
              <a:t>        m = m + res + 1;</a:t>
            </a:r>
          </a:p>
          <a:p>
            <a:r>
              <a:rPr lang="en-IN" dirty="0"/>
              <a:t>        </a:t>
            </a:r>
            <a:r>
              <a:rPr lang="en-IN" dirty="0" err="1"/>
              <a:t>fp</a:t>
            </a:r>
            <a:r>
              <a:rPr lang="en-IN" dirty="0"/>
              <a:t> = z(</a:t>
            </a:r>
            <a:r>
              <a:rPr lang="en-IN" dirty="0" err="1"/>
              <a:t>roff,m</a:t>
            </a:r>
            <a:r>
              <a:rPr lang="en-IN" dirty="0"/>
              <a:t>);</a:t>
            </a:r>
          </a:p>
          <a:p>
            <a:r>
              <a:rPr lang="en-IN" dirty="0"/>
              <a:t>        </a:t>
            </a:r>
            <a:r>
              <a:rPr lang="en-IN" dirty="0" err="1"/>
              <a:t>slo</a:t>
            </a:r>
            <a:r>
              <a:rPr lang="en-IN" dirty="0"/>
              <a:t>=(</a:t>
            </a:r>
            <a:r>
              <a:rPr lang="en-IN" dirty="0" err="1"/>
              <a:t>fp</a:t>
            </a:r>
            <a:r>
              <a:rPr lang="en-IN" dirty="0"/>
              <a:t> - ip)/(res + 1);</a:t>
            </a:r>
          </a:p>
          <a:p>
            <a:r>
              <a:rPr lang="en-IN" dirty="0"/>
              <a:t>        </a:t>
            </a:r>
            <a:r>
              <a:rPr lang="en-IN" dirty="0" err="1"/>
              <a:t>coff</a:t>
            </a:r>
            <a:r>
              <a:rPr lang="en-IN" dirty="0"/>
              <a:t>=(j-1)*</a:t>
            </a:r>
            <a:r>
              <a:rPr lang="en-IN" dirty="0" err="1"/>
              <a:t>res+j</a:t>
            </a:r>
            <a:r>
              <a:rPr lang="en-IN" dirty="0"/>
              <a:t>;</a:t>
            </a:r>
          </a:p>
          <a:p>
            <a:r>
              <a:rPr lang="en-IN" dirty="0"/>
              <a:t>        for ( k = 1 : res )</a:t>
            </a:r>
          </a:p>
          <a:p>
            <a:r>
              <a:rPr lang="en-IN" dirty="0"/>
              <a:t>            </a:t>
            </a:r>
            <a:r>
              <a:rPr lang="en-IN" dirty="0" err="1"/>
              <a:t>val</a:t>
            </a:r>
            <a:r>
              <a:rPr lang="en-IN" dirty="0"/>
              <a:t>= </a:t>
            </a:r>
            <a:r>
              <a:rPr lang="en-IN" dirty="0" err="1"/>
              <a:t>slo</a:t>
            </a:r>
            <a:r>
              <a:rPr lang="en-IN" dirty="0"/>
              <a:t>*k + ip;</a:t>
            </a:r>
          </a:p>
          <a:p>
            <a:r>
              <a:rPr lang="nn-NO" dirty="0"/>
              <a:t>            z(roff ,k+coff)=val;</a:t>
            </a:r>
          </a:p>
          <a:p>
            <a:r>
              <a:rPr lang="en-IN" dirty="0"/>
              <a:t>        end</a:t>
            </a:r>
          </a:p>
          <a:p>
            <a:r>
              <a:rPr lang="en-IN" dirty="0"/>
              <a:t>    end</a:t>
            </a:r>
          </a:p>
        </p:txBody>
      </p:sp>
      <p:sp>
        <p:nvSpPr>
          <p:cNvPr id="7" name="Rectangle: Rounded Corners 6">
            <a:extLst>
              <a:ext uri="{FF2B5EF4-FFF2-40B4-BE49-F238E27FC236}">
                <a16:creationId xmlns:a16="http://schemas.microsoft.com/office/drawing/2014/main" id="{A7BE365C-6397-44D1-9A58-5CA9798D2D51}"/>
              </a:ext>
            </a:extLst>
          </p:cNvPr>
          <p:cNvSpPr/>
          <p:nvPr/>
        </p:nvSpPr>
        <p:spPr>
          <a:xfrm>
            <a:off x="6221812" y="2041864"/>
            <a:ext cx="5675791" cy="4616388"/>
          </a:xfrm>
          <a:prstGeom prst="roundRect">
            <a:avLst>
              <a:gd name="adj" fmla="val 897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IN" dirty="0"/>
              <a:t>end</a:t>
            </a:r>
          </a:p>
          <a:p>
            <a:r>
              <a:rPr lang="en-IN" dirty="0"/>
              <a:t>disp(z);</a:t>
            </a:r>
          </a:p>
          <a:p>
            <a:r>
              <a:rPr lang="en-IN" dirty="0"/>
              <a:t>%Reconstruction code working column-wise</a:t>
            </a:r>
          </a:p>
          <a:p>
            <a:r>
              <a:rPr lang="en-IN" dirty="0" err="1"/>
              <a:t>zsize</a:t>
            </a:r>
            <a:r>
              <a:rPr lang="en-IN" dirty="0"/>
              <a:t>=size(z);</a:t>
            </a:r>
          </a:p>
          <a:p>
            <a:r>
              <a:rPr lang="en-IN" dirty="0"/>
              <a:t> for ( </a:t>
            </a:r>
            <a:r>
              <a:rPr lang="en-IN" dirty="0" err="1"/>
              <a:t>i</a:t>
            </a:r>
            <a:r>
              <a:rPr lang="en-IN" dirty="0"/>
              <a:t> = 1 : </a:t>
            </a:r>
            <a:r>
              <a:rPr lang="en-IN" dirty="0" err="1"/>
              <a:t>zsize</a:t>
            </a:r>
            <a:r>
              <a:rPr lang="en-IN" dirty="0"/>
              <a:t>(2) )</a:t>
            </a:r>
          </a:p>
          <a:p>
            <a:r>
              <a:rPr lang="en-IN" dirty="0"/>
              <a:t>     m=1;</a:t>
            </a:r>
          </a:p>
          <a:p>
            <a:r>
              <a:rPr lang="en-US" dirty="0"/>
              <a:t>    for ( j = 1 : (s(1) - 1) )</a:t>
            </a:r>
          </a:p>
          <a:p>
            <a:r>
              <a:rPr lang="en-IN" dirty="0"/>
              <a:t>        ip = z(</a:t>
            </a:r>
            <a:r>
              <a:rPr lang="en-IN" dirty="0" err="1"/>
              <a:t>m,i</a:t>
            </a:r>
            <a:r>
              <a:rPr lang="en-IN" dirty="0"/>
              <a:t>);</a:t>
            </a:r>
          </a:p>
          <a:p>
            <a:r>
              <a:rPr lang="en-IN" dirty="0"/>
              <a:t>        m = m + res + 1;</a:t>
            </a:r>
          </a:p>
          <a:p>
            <a:r>
              <a:rPr lang="en-IN" dirty="0"/>
              <a:t>        </a:t>
            </a:r>
            <a:r>
              <a:rPr lang="en-IN" dirty="0" err="1"/>
              <a:t>fp</a:t>
            </a:r>
            <a:r>
              <a:rPr lang="en-IN" dirty="0"/>
              <a:t> = z(</a:t>
            </a:r>
            <a:r>
              <a:rPr lang="en-IN" dirty="0" err="1"/>
              <a:t>m,i</a:t>
            </a:r>
            <a:r>
              <a:rPr lang="en-IN" dirty="0"/>
              <a:t>);</a:t>
            </a:r>
          </a:p>
          <a:p>
            <a:r>
              <a:rPr lang="en-IN" dirty="0"/>
              <a:t>        </a:t>
            </a:r>
            <a:r>
              <a:rPr lang="en-IN" dirty="0" err="1"/>
              <a:t>slo</a:t>
            </a:r>
            <a:r>
              <a:rPr lang="en-IN" dirty="0"/>
              <a:t>=(</a:t>
            </a:r>
            <a:r>
              <a:rPr lang="en-IN" dirty="0" err="1"/>
              <a:t>fp</a:t>
            </a:r>
            <a:r>
              <a:rPr lang="en-IN" dirty="0"/>
              <a:t> - ip)/(res + 1);</a:t>
            </a:r>
          </a:p>
          <a:p>
            <a:r>
              <a:rPr lang="en-IN" dirty="0"/>
              <a:t>        </a:t>
            </a:r>
            <a:r>
              <a:rPr lang="en-IN" dirty="0" err="1"/>
              <a:t>roff</a:t>
            </a:r>
            <a:r>
              <a:rPr lang="en-IN" dirty="0"/>
              <a:t>=(j-1)*</a:t>
            </a:r>
            <a:r>
              <a:rPr lang="en-IN" dirty="0" err="1"/>
              <a:t>res+j</a:t>
            </a:r>
            <a:r>
              <a:rPr lang="en-IN" dirty="0"/>
              <a:t>;</a:t>
            </a:r>
          </a:p>
          <a:p>
            <a:r>
              <a:rPr lang="en-IN" dirty="0"/>
              <a:t>        for ( k = 1 : res )</a:t>
            </a:r>
          </a:p>
          <a:p>
            <a:r>
              <a:rPr lang="en-IN" dirty="0"/>
              <a:t>            </a:t>
            </a:r>
            <a:r>
              <a:rPr lang="en-IN" dirty="0" err="1"/>
              <a:t>val</a:t>
            </a:r>
            <a:r>
              <a:rPr lang="en-IN" dirty="0"/>
              <a:t>= </a:t>
            </a:r>
            <a:r>
              <a:rPr lang="en-IN" dirty="0" err="1"/>
              <a:t>slo</a:t>
            </a:r>
            <a:r>
              <a:rPr lang="en-IN" dirty="0"/>
              <a:t>*k + ip;</a:t>
            </a:r>
          </a:p>
          <a:p>
            <a:r>
              <a:rPr lang="nn-NO" dirty="0"/>
              <a:t>            z(k + roff ,i)=val;</a:t>
            </a:r>
          </a:p>
          <a:p>
            <a:r>
              <a:rPr lang="en-IN" dirty="0"/>
              <a:t>        end</a:t>
            </a:r>
          </a:p>
        </p:txBody>
      </p:sp>
    </p:spTree>
    <p:extLst>
      <p:ext uri="{BB962C8B-B14F-4D97-AF65-F5344CB8AC3E}">
        <p14:creationId xmlns:p14="http://schemas.microsoft.com/office/powerpoint/2010/main" val="2077628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D964EF-B3ED-4901-8747-1BBBBFB55844}"/>
              </a:ext>
            </a:extLst>
          </p:cNvPr>
          <p:cNvSpPr txBox="1"/>
          <p:nvPr/>
        </p:nvSpPr>
        <p:spPr>
          <a:xfrm>
            <a:off x="708338" y="1020932"/>
            <a:ext cx="6083079" cy="646331"/>
          </a:xfrm>
          <a:prstGeom prst="rect">
            <a:avLst/>
          </a:prstGeom>
          <a:noFill/>
        </p:spPr>
        <p:txBody>
          <a:bodyPr wrap="square" rtlCol="0">
            <a:spAutoFit/>
          </a:bodyPr>
          <a:lstStyle/>
          <a:p>
            <a:pPr marL="571500" indent="-571500">
              <a:buFont typeface="Arial" panose="020B0604020202020204" pitchFamily="34" charset="0"/>
              <a:buChar char="•"/>
            </a:pPr>
            <a:r>
              <a:rPr lang="en-IN" sz="3600" dirty="0">
                <a:solidFill>
                  <a:schemeClr val="bg2"/>
                </a:solidFill>
              </a:rPr>
              <a:t>Continue….</a:t>
            </a:r>
          </a:p>
        </p:txBody>
      </p:sp>
      <p:sp>
        <p:nvSpPr>
          <p:cNvPr id="6" name="Rectangle: Rounded Corners 5">
            <a:extLst>
              <a:ext uri="{FF2B5EF4-FFF2-40B4-BE49-F238E27FC236}">
                <a16:creationId xmlns:a16="http://schemas.microsoft.com/office/drawing/2014/main" id="{31C2CF28-0E81-4A5D-86C5-73FC6C9D6259}"/>
              </a:ext>
            </a:extLst>
          </p:cNvPr>
          <p:cNvSpPr/>
          <p:nvPr/>
        </p:nvSpPr>
        <p:spPr>
          <a:xfrm>
            <a:off x="241131" y="2041864"/>
            <a:ext cx="5675791" cy="4616388"/>
          </a:xfrm>
          <a:prstGeom prst="roundRect">
            <a:avLst>
              <a:gd name="adj" fmla="val 878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IN" dirty="0"/>
              <a:t>     end</a:t>
            </a:r>
          </a:p>
          <a:p>
            <a:r>
              <a:rPr lang="en-IN" dirty="0"/>
              <a:t> end</a:t>
            </a:r>
          </a:p>
          <a:p>
            <a:r>
              <a:rPr lang="en-IN" dirty="0"/>
              <a:t>disp(z);</a:t>
            </a:r>
          </a:p>
          <a:p>
            <a:r>
              <a:rPr lang="en-IN" dirty="0" err="1"/>
              <a:t>surfl</a:t>
            </a:r>
            <a:r>
              <a:rPr lang="en-IN" dirty="0"/>
              <a:t>(z)</a:t>
            </a:r>
          </a:p>
          <a:p>
            <a:r>
              <a:rPr lang="en-US" dirty="0"/>
              <a:t>colormap(pink)    % change color map</a:t>
            </a:r>
          </a:p>
          <a:p>
            <a:r>
              <a:rPr lang="en-US" dirty="0"/>
              <a:t>shading </a:t>
            </a:r>
            <a:r>
              <a:rPr lang="en-US" dirty="0" err="1"/>
              <a:t>interp</a:t>
            </a:r>
            <a:r>
              <a:rPr lang="en-US" dirty="0"/>
              <a:t>    % interpolate colors across output object surface</a:t>
            </a:r>
          </a:p>
          <a:p>
            <a:r>
              <a:rPr lang="en-IN" dirty="0"/>
              <a:t>% Code for serial</a:t>
            </a:r>
            <a:br>
              <a:rPr lang="en-IN" dirty="0"/>
            </a:br>
            <a:r>
              <a:rPr lang="en-IN" dirty="0"/>
              <a:t>user = input('Enter 7 to connect to Data acquisition system:');</a:t>
            </a:r>
            <a:br>
              <a:rPr lang="en-IN" dirty="0"/>
            </a:br>
            <a:r>
              <a:rPr lang="en-IN" dirty="0"/>
              <a:t>if (user == 7)</a:t>
            </a:r>
            <a:br>
              <a:rPr lang="en-IN" dirty="0"/>
            </a:br>
            <a:r>
              <a:rPr lang="en-IN" dirty="0"/>
              <a:t>    </a:t>
            </a:r>
            <a:r>
              <a:rPr lang="en-IN" dirty="0" err="1"/>
              <a:t>atmega</a:t>
            </a:r>
            <a:r>
              <a:rPr lang="en-IN" dirty="0"/>
              <a:t>=serial('COM13');</a:t>
            </a:r>
            <a:br>
              <a:rPr lang="en-IN" dirty="0"/>
            </a:br>
            <a:r>
              <a:rPr lang="en-IN" dirty="0"/>
              <a:t>    </a:t>
            </a:r>
            <a:r>
              <a:rPr lang="en-IN" dirty="0" err="1"/>
              <a:t>disp</a:t>
            </a:r>
            <a:r>
              <a:rPr lang="en-IN" dirty="0"/>
              <a:t>(</a:t>
            </a:r>
            <a:r>
              <a:rPr lang="en-IN" dirty="0" err="1"/>
              <a:t>atmega</a:t>
            </a:r>
            <a:r>
              <a:rPr lang="en-IN" dirty="0"/>
              <a:t>);</a:t>
            </a:r>
            <a:br>
              <a:rPr lang="en-IN" dirty="0"/>
            </a:br>
            <a:r>
              <a:rPr lang="en-IN" dirty="0"/>
              <a:t>    </a:t>
            </a:r>
            <a:r>
              <a:rPr lang="en-IN" dirty="0" err="1"/>
              <a:t>fopen</a:t>
            </a:r>
            <a:r>
              <a:rPr lang="en-IN" dirty="0"/>
              <a:t>(</a:t>
            </a:r>
            <a:r>
              <a:rPr lang="en-IN" dirty="0" err="1"/>
              <a:t>atmega</a:t>
            </a:r>
            <a:r>
              <a:rPr lang="en-IN" dirty="0"/>
              <a:t>);</a:t>
            </a:r>
            <a:br>
              <a:rPr lang="en-IN" dirty="0"/>
            </a:br>
            <a:r>
              <a:rPr lang="en-IN" dirty="0"/>
              <a:t>    </a:t>
            </a:r>
            <a:r>
              <a:rPr lang="en-IN" dirty="0" err="1"/>
              <a:t>disp</a:t>
            </a:r>
            <a:r>
              <a:rPr lang="en-IN" dirty="0"/>
              <a:t>(</a:t>
            </a:r>
            <a:r>
              <a:rPr lang="en-IN" dirty="0" err="1"/>
              <a:t>atmega</a:t>
            </a:r>
            <a:r>
              <a:rPr lang="en-IN" dirty="0"/>
              <a:t>);</a:t>
            </a:r>
            <a:endParaRPr lang="en-US" dirty="0"/>
          </a:p>
          <a:p>
            <a:endParaRPr lang="en-US" dirty="0"/>
          </a:p>
        </p:txBody>
      </p:sp>
      <p:sp>
        <p:nvSpPr>
          <p:cNvPr id="5" name="Rectangle: Rounded Corners 4">
            <a:extLst>
              <a:ext uri="{FF2B5EF4-FFF2-40B4-BE49-F238E27FC236}">
                <a16:creationId xmlns:a16="http://schemas.microsoft.com/office/drawing/2014/main" id="{D5405907-D94F-4DC4-B710-0F1A2FBE3040}"/>
              </a:ext>
            </a:extLst>
          </p:cNvPr>
          <p:cNvSpPr/>
          <p:nvPr/>
        </p:nvSpPr>
        <p:spPr>
          <a:xfrm>
            <a:off x="6096000" y="2032986"/>
            <a:ext cx="5675791" cy="4616388"/>
          </a:xfrm>
          <a:prstGeom prst="roundRect">
            <a:avLst>
              <a:gd name="adj" fmla="val 878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IN" dirty="0"/>
              <a:t>    write(atmega,48,'uint8');</a:t>
            </a:r>
            <a:br>
              <a:rPr lang="en-IN" dirty="0"/>
            </a:br>
            <a:r>
              <a:rPr lang="en-IN" dirty="0"/>
              <a:t>     pause(0.5);</a:t>
            </a:r>
            <a:br>
              <a:rPr lang="en-IN" dirty="0"/>
            </a:br>
            <a:r>
              <a:rPr lang="en-IN" dirty="0"/>
              <a:t>     </a:t>
            </a:r>
            <a:r>
              <a:rPr lang="en-IN" dirty="0" err="1"/>
              <a:t>fprintf</a:t>
            </a:r>
            <a:r>
              <a:rPr lang="en-IN" dirty="0"/>
              <a:t>(</a:t>
            </a:r>
            <a:r>
              <a:rPr lang="en-IN" dirty="0" err="1"/>
              <a:t>atmega</a:t>
            </a:r>
            <a:r>
              <a:rPr lang="en-IN" dirty="0"/>
              <a:t>,'Hello');</a:t>
            </a:r>
            <a:br>
              <a:rPr lang="en-IN" dirty="0"/>
            </a:br>
            <a:r>
              <a:rPr lang="en-IN" dirty="0"/>
              <a:t>     pause(0.5);</a:t>
            </a:r>
            <a:br>
              <a:rPr lang="en-IN" dirty="0"/>
            </a:br>
            <a:r>
              <a:rPr lang="en-IN" dirty="0"/>
              <a:t>     </a:t>
            </a:r>
            <a:r>
              <a:rPr lang="en-IN" dirty="0" err="1"/>
              <a:t>tline</a:t>
            </a:r>
            <a:r>
              <a:rPr lang="en-IN" dirty="0"/>
              <a:t> = </a:t>
            </a:r>
            <a:r>
              <a:rPr lang="en-IN" dirty="0" err="1"/>
              <a:t>fgets</a:t>
            </a:r>
            <a:r>
              <a:rPr lang="en-IN" dirty="0"/>
              <a:t>(</a:t>
            </a:r>
            <a:r>
              <a:rPr lang="en-IN" dirty="0" err="1"/>
              <a:t>atmega</a:t>
            </a:r>
            <a:r>
              <a:rPr lang="en-IN" dirty="0"/>
              <a:t>);</a:t>
            </a:r>
            <a:br>
              <a:rPr lang="en-IN" dirty="0"/>
            </a:br>
            <a:r>
              <a:rPr lang="en-IN" dirty="0"/>
              <a:t>     </a:t>
            </a:r>
            <a:r>
              <a:rPr lang="en-IN" dirty="0" err="1"/>
              <a:t>disp</a:t>
            </a:r>
            <a:r>
              <a:rPr lang="en-IN" dirty="0"/>
              <a:t>(</a:t>
            </a:r>
            <a:r>
              <a:rPr lang="en-IN" dirty="0" err="1"/>
              <a:t>tline</a:t>
            </a:r>
            <a:r>
              <a:rPr lang="en-IN" dirty="0"/>
              <a:t>);</a:t>
            </a:r>
            <a:br>
              <a:rPr lang="en-IN" dirty="0"/>
            </a:br>
            <a:r>
              <a:rPr lang="en-IN" dirty="0"/>
              <a:t>     for(k=1:s(2))</a:t>
            </a:r>
          </a:p>
          <a:p>
            <a:r>
              <a:rPr lang="en-IN" dirty="0"/>
              <a:t>	d(k)=</a:t>
            </a:r>
            <a:r>
              <a:rPr lang="en-IN" dirty="0" err="1"/>
              <a:t>fread</a:t>
            </a:r>
            <a:r>
              <a:rPr lang="en-IN" dirty="0"/>
              <a:t>(</a:t>
            </a:r>
            <a:r>
              <a:rPr lang="en-IN" dirty="0" err="1"/>
              <a:t>atmega,s</a:t>
            </a:r>
            <a:r>
              <a:rPr lang="en-IN" dirty="0"/>
              <a:t>(1));</a:t>
            </a:r>
          </a:p>
          <a:p>
            <a:r>
              <a:rPr lang="en-IN" dirty="0"/>
              <a:t>     end</a:t>
            </a:r>
          </a:p>
          <a:p>
            <a:r>
              <a:rPr lang="en-IN" dirty="0"/>
              <a:t>    %</a:t>
            </a:r>
            <a:r>
              <a:rPr lang="en-IN" dirty="0" err="1"/>
              <a:t>disp</a:t>
            </a:r>
            <a:r>
              <a:rPr lang="en-IN" dirty="0"/>
              <a:t>(d);</a:t>
            </a:r>
            <a:br>
              <a:rPr lang="en-IN" dirty="0"/>
            </a:br>
            <a:r>
              <a:rPr lang="en-IN" dirty="0"/>
              <a:t>    </a:t>
            </a:r>
            <a:r>
              <a:rPr lang="en-IN" dirty="0" err="1"/>
              <a:t>fclose</a:t>
            </a:r>
            <a:r>
              <a:rPr lang="en-IN" dirty="0"/>
              <a:t>(</a:t>
            </a:r>
            <a:r>
              <a:rPr lang="en-IN" dirty="0" err="1"/>
              <a:t>atmega</a:t>
            </a:r>
            <a:r>
              <a:rPr lang="en-IN" dirty="0"/>
              <a:t>);</a:t>
            </a:r>
            <a:br>
              <a:rPr lang="en-IN" dirty="0"/>
            </a:br>
            <a:r>
              <a:rPr lang="en-IN" dirty="0"/>
              <a:t>    </a:t>
            </a:r>
            <a:r>
              <a:rPr lang="en-IN" dirty="0" err="1"/>
              <a:t>disp</a:t>
            </a:r>
            <a:r>
              <a:rPr lang="en-IN" dirty="0"/>
              <a:t>(</a:t>
            </a:r>
            <a:r>
              <a:rPr lang="en-IN" dirty="0" err="1"/>
              <a:t>atmega</a:t>
            </a:r>
            <a:r>
              <a:rPr lang="en-IN" dirty="0"/>
              <a:t>);</a:t>
            </a:r>
            <a:br>
              <a:rPr lang="en-IN" dirty="0"/>
            </a:br>
            <a:r>
              <a:rPr lang="en-IN" dirty="0"/>
              <a:t>end </a:t>
            </a:r>
          </a:p>
        </p:txBody>
      </p:sp>
    </p:spTree>
    <p:extLst>
      <p:ext uri="{BB962C8B-B14F-4D97-AF65-F5344CB8AC3E}">
        <p14:creationId xmlns:p14="http://schemas.microsoft.com/office/powerpoint/2010/main" val="4242315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71484-3A16-43D2-B3DB-B1E711C25B19}"/>
              </a:ext>
            </a:extLst>
          </p:cNvPr>
          <p:cNvSpPr>
            <a:spLocks noGrp="1"/>
          </p:cNvSpPr>
          <p:nvPr>
            <p:ph type="title"/>
          </p:nvPr>
        </p:nvSpPr>
        <p:spPr/>
        <p:txBody>
          <a:bodyPr/>
          <a:lstStyle/>
          <a:p>
            <a:r>
              <a:rPr lang="en-US" dirty="0"/>
              <a:t>Example Output results from Code:</a:t>
            </a:r>
            <a:endParaRPr lang="en-IN" dirty="0"/>
          </a:p>
        </p:txBody>
      </p:sp>
      <p:pic>
        <p:nvPicPr>
          <p:cNvPr id="14" name="Picture 13">
            <a:extLst>
              <a:ext uri="{FF2B5EF4-FFF2-40B4-BE49-F238E27FC236}">
                <a16:creationId xmlns:a16="http://schemas.microsoft.com/office/drawing/2014/main" id="{4352155A-1AE7-43AB-9B56-BA5219D035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846" y="4581304"/>
            <a:ext cx="3725073" cy="2095773"/>
          </a:xfrm>
          <a:prstGeom prst="rect">
            <a:avLst/>
          </a:prstGeom>
        </p:spPr>
      </p:pic>
      <p:pic>
        <p:nvPicPr>
          <p:cNvPr id="16" name="Picture 15">
            <a:extLst>
              <a:ext uri="{FF2B5EF4-FFF2-40B4-BE49-F238E27FC236}">
                <a16:creationId xmlns:a16="http://schemas.microsoft.com/office/drawing/2014/main" id="{C1D4C9F8-918E-401C-B95C-41AAC0A335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46" y="2066532"/>
            <a:ext cx="3610227" cy="2276696"/>
          </a:xfrm>
          <a:prstGeom prst="rect">
            <a:avLst/>
          </a:prstGeom>
        </p:spPr>
      </p:pic>
      <p:pic>
        <p:nvPicPr>
          <p:cNvPr id="18" name="Picture 17">
            <a:extLst>
              <a:ext uri="{FF2B5EF4-FFF2-40B4-BE49-F238E27FC236}">
                <a16:creationId xmlns:a16="http://schemas.microsoft.com/office/drawing/2014/main" id="{D684B3FA-C847-4719-9744-E06B82BF08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0973" y="2390383"/>
            <a:ext cx="3610227" cy="3739464"/>
          </a:xfrm>
          <a:prstGeom prst="rect">
            <a:avLst/>
          </a:prstGeom>
        </p:spPr>
      </p:pic>
      <p:pic>
        <p:nvPicPr>
          <p:cNvPr id="20" name="Picture 19">
            <a:extLst>
              <a:ext uri="{FF2B5EF4-FFF2-40B4-BE49-F238E27FC236}">
                <a16:creationId xmlns:a16="http://schemas.microsoft.com/office/drawing/2014/main" id="{C89313F9-D6AE-47BB-BEC3-0026CD7DFF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92254" y="2390383"/>
            <a:ext cx="3946460" cy="3739464"/>
          </a:xfrm>
          <a:prstGeom prst="rect">
            <a:avLst/>
          </a:prstGeom>
        </p:spPr>
      </p:pic>
      <p:sp>
        <p:nvSpPr>
          <p:cNvPr id="3" name="TextBox 2">
            <a:extLst>
              <a:ext uri="{FF2B5EF4-FFF2-40B4-BE49-F238E27FC236}">
                <a16:creationId xmlns:a16="http://schemas.microsoft.com/office/drawing/2014/main" id="{FD8F6FC3-65C6-451D-BBEF-B2C88C81D6FA}"/>
              </a:ext>
            </a:extLst>
          </p:cNvPr>
          <p:cNvSpPr txBox="1"/>
          <p:nvPr/>
        </p:nvSpPr>
        <p:spPr>
          <a:xfrm>
            <a:off x="4795646" y="6235948"/>
            <a:ext cx="1977368" cy="369332"/>
          </a:xfrm>
          <a:prstGeom prst="rect">
            <a:avLst/>
          </a:prstGeom>
          <a:noFill/>
        </p:spPr>
        <p:txBody>
          <a:bodyPr wrap="square" rtlCol="0">
            <a:spAutoFit/>
          </a:bodyPr>
          <a:lstStyle/>
          <a:p>
            <a:r>
              <a:rPr lang="en-IN" dirty="0"/>
              <a:t>Cylindrical object</a:t>
            </a:r>
          </a:p>
        </p:txBody>
      </p:sp>
      <p:sp>
        <p:nvSpPr>
          <p:cNvPr id="5" name="TextBox 4">
            <a:extLst>
              <a:ext uri="{FF2B5EF4-FFF2-40B4-BE49-F238E27FC236}">
                <a16:creationId xmlns:a16="http://schemas.microsoft.com/office/drawing/2014/main" id="{ABA2088E-93BF-4623-BDBE-B91C4A8DEC87}"/>
              </a:ext>
            </a:extLst>
          </p:cNvPr>
          <p:cNvSpPr txBox="1"/>
          <p:nvPr/>
        </p:nvSpPr>
        <p:spPr>
          <a:xfrm>
            <a:off x="8931424" y="6129847"/>
            <a:ext cx="1977368" cy="369332"/>
          </a:xfrm>
          <a:prstGeom prst="rect">
            <a:avLst/>
          </a:prstGeom>
          <a:noFill/>
        </p:spPr>
        <p:txBody>
          <a:bodyPr wrap="square" rtlCol="0">
            <a:spAutoFit/>
          </a:bodyPr>
          <a:lstStyle/>
          <a:p>
            <a:r>
              <a:rPr lang="en-IN" dirty="0"/>
              <a:t>Spherical Object</a:t>
            </a:r>
          </a:p>
        </p:txBody>
      </p:sp>
    </p:spTree>
    <p:extLst>
      <p:ext uri="{BB962C8B-B14F-4D97-AF65-F5344CB8AC3E}">
        <p14:creationId xmlns:p14="http://schemas.microsoft.com/office/powerpoint/2010/main" val="90012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501" y="466343"/>
            <a:ext cx="10606291" cy="1362113"/>
          </a:xfrm>
        </p:spPr>
        <p:txBody>
          <a:bodyPr>
            <a:normAutofit/>
          </a:bodyPr>
          <a:lstStyle/>
          <a:p>
            <a:r>
              <a:rPr lang="en-IN" sz="4000" b="1" dirty="0">
                <a:cs typeface="Calibri"/>
              </a:rPr>
              <a:t>APPLICATIONS:</a:t>
            </a:r>
          </a:p>
        </p:txBody>
      </p:sp>
      <p:sp>
        <p:nvSpPr>
          <p:cNvPr id="3" name="Content Placeholder 2"/>
          <p:cNvSpPr>
            <a:spLocks noGrp="1"/>
          </p:cNvSpPr>
          <p:nvPr>
            <p:ph idx="1"/>
          </p:nvPr>
        </p:nvSpPr>
        <p:spPr>
          <a:xfrm>
            <a:off x="259368" y="2190749"/>
            <a:ext cx="7371387" cy="4417533"/>
          </a:xfrm>
        </p:spPr>
        <p:txBody>
          <a:bodyPr vert="horz" lIns="91440" tIns="45720" rIns="91440" bIns="45720" rtlCol="0" anchor="t">
            <a:normAutofit/>
          </a:bodyPr>
          <a:lstStyle/>
          <a:p>
            <a:r>
              <a:rPr lang="en-IN" b="1" dirty="0">
                <a:cs typeface="Calibri"/>
              </a:rPr>
              <a:t>Security</a:t>
            </a:r>
          </a:p>
          <a:p>
            <a:pPr marL="0" indent="0">
              <a:buNone/>
            </a:pPr>
            <a:r>
              <a:rPr lang="en-IN" dirty="0"/>
              <a:t>The future prospects of this technology involve places where security plays a very crucial role like Airports, Railway stations and important places where a need to check objects thoroughly is a must. </a:t>
            </a:r>
          </a:p>
          <a:p>
            <a:r>
              <a:rPr lang="en-IN" b="1" dirty="0">
                <a:ea typeface="+mn-lt"/>
                <a:cs typeface="+mn-lt"/>
              </a:rPr>
              <a:t>Robotics in defence</a:t>
            </a:r>
            <a:endParaRPr lang="en-US" dirty="0">
              <a:ea typeface="+mn-lt"/>
              <a:cs typeface="+mn-lt"/>
            </a:endParaRPr>
          </a:p>
          <a:p>
            <a:pPr marL="0" indent="0">
              <a:buNone/>
            </a:pPr>
            <a:r>
              <a:rPr lang="en-IN" dirty="0">
                <a:ea typeface="+mn-lt"/>
                <a:cs typeface="+mn-lt"/>
              </a:rPr>
              <a:t>The need for visualization of objects without making any actual contact with objects is increasing. Especially in defence applications where unattended objects can prove to be dangerous, there should exist a system for visualising these kinds of objects. </a:t>
            </a:r>
            <a:endParaRPr lang="en-US" dirty="0">
              <a:ea typeface="+mn-lt"/>
              <a:cs typeface="+mn-lt"/>
            </a:endParaRPr>
          </a:p>
          <a:p>
            <a:endParaRPr lang="en-IN" b="1" dirty="0">
              <a:cs typeface="Calibri"/>
            </a:endParaRPr>
          </a:p>
        </p:txBody>
      </p:sp>
      <p:pic>
        <p:nvPicPr>
          <p:cNvPr id="6" name="Picture 6">
            <a:extLst>
              <a:ext uri="{FF2B5EF4-FFF2-40B4-BE49-F238E27FC236}">
                <a16:creationId xmlns:a16="http://schemas.microsoft.com/office/drawing/2014/main" id="{FDD17126-95DE-4F71-AD64-6D136C1DC942}"/>
              </a:ext>
            </a:extLst>
          </p:cNvPr>
          <p:cNvPicPr>
            <a:picLocks noChangeAspect="1"/>
          </p:cNvPicPr>
          <p:nvPr/>
        </p:nvPicPr>
        <p:blipFill>
          <a:blip r:embed="rId2"/>
          <a:stretch>
            <a:fillRect/>
          </a:stretch>
        </p:blipFill>
        <p:spPr>
          <a:xfrm>
            <a:off x="7714891" y="2189082"/>
            <a:ext cx="4123426" cy="2206666"/>
          </a:xfrm>
          <a:prstGeom prst="rect">
            <a:avLst/>
          </a:prstGeom>
        </p:spPr>
      </p:pic>
      <p:pic>
        <p:nvPicPr>
          <p:cNvPr id="10" name="Picture 10">
            <a:extLst>
              <a:ext uri="{FF2B5EF4-FFF2-40B4-BE49-F238E27FC236}">
                <a16:creationId xmlns:a16="http://schemas.microsoft.com/office/drawing/2014/main" id="{898474FE-D488-4AB3-B517-85E62C3E491E}"/>
              </a:ext>
            </a:extLst>
          </p:cNvPr>
          <p:cNvPicPr>
            <a:picLocks noChangeAspect="1"/>
          </p:cNvPicPr>
          <p:nvPr/>
        </p:nvPicPr>
        <p:blipFill>
          <a:blip r:embed="rId3"/>
          <a:stretch>
            <a:fillRect/>
          </a:stretch>
        </p:blipFill>
        <p:spPr>
          <a:xfrm>
            <a:off x="7714891" y="4603966"/>
            <a:ext cx="4123425" cy="2006405"/>
          </a:xfrm>
          <a:prstGeom prst="rect">
            <a:avLst/>
          </a:prstGeom>
        </p:spPr>
      </p:pic>
    </p:spTree>
    <p:extLst>
      <p:ext uri="{BB962C8B-B14F-4D97-AF65-F5344CB8AC3E}">
        <p14:creationId xmlns:p14="http://schemas.microsoft.com/office/powerpoint/2010/main" val="835453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104" y="466343"/>
            <a:ext cx="10735688" cy="1362113"/>
          </a:xfrm>
        </p:spPr>
        <p:txBody>
          <a:bodyPr>
            <a:normAutofit/>
          </a:bodyPr>
          <a:lstStyle/>
          <a:p>
            <a:r>
              <a:rPr lang="en-IN" sz="4000" b="1" dirty="0">
                <a:cs typeface="Calibri"/>
              </a:rPr>
              <a:t>APPLICATIONS:</a:t>
            </a:r>
          </a:p>
        </p:txBody>
      </p:sp>
      <p:sp>
        <p:nvSpPr>
          <p:cNvPr id="3" name="Content Placeholder 2"/>
          <p:cNvSpPr>
            <a:spLocks noGrp="1"/>
          </p:cNvSpPr>
          <p:nvPr>
            <p:ph idx="1"/>
          </p:nvPr>
        </p:nvSpPr>
        <p:spPr>
          <a:xfrm>
            <a:off x="173104" y="2061353"/>
            <a:ext cx="8061499" cy="4561307"/>
          </a:xfrm>
        </p:spPr>
        <p:txBody>
          <a:bodyPr vert="horz" lIns="91440" tIns="45720" rIns="91440" bIns="45720" rtlCol="0" anchor="t">
            <a:normAutofit/>
          </a:bodyPr>
          <a:lstStyle/>
          <a:p>
            <a:r>
              <a:rPr lang="en-IN" b="1" dirty="0">
                <a:cs typeface="Calibri"/>
              </a:rPr>
              <a:t>Medical</a:t>
            </a:r>
            <a:endParaRPr lang="en-US" dirty="0">
              <a:cs typeface="Calibri"/>
            </a:endParaRPr>
          </a:p>
          <a:p>
            <a:pPr marL="0" indent="0">
              <a:buNone/>
            </a:pPr>
            <a:r>
              <a:rPr lang="en-IN" dirty="0"/>
              <a:t>At present, Ultrasound technology is widely used in medical field and has been developed to a great extent where the results are well detailed and a scan can be done at much less cost. </a:t>
            </a:r>
            <a:endParaRPr lang="en-US" dirty="0">
              <a:cs typeface="Calibri"/>
            </a:endParaRPr>
          </a:p>
          <a:p>
            <a:pPr>
              <a:buFont typeface="Wingdings"/>
            </a:pPr>
            <a:endParaRPr lang="en-IN" b="1" dirty="0">
              <a:ea typeface="+mn-lt"/>
              <a:cs typeface="+mn-lt"/>
            </a:endParaRPr>
          </a:p>
          <a:p>
            <a:pPr>
              <a:buFont typeface="Wingdings"/>
            </a:pPr>
            <a:r>
              <a:rPr lang="en-IN" b="1" dirty="0">
                <a:ea typeface="+mn-lt"/>
                <a:cs typeface="+mn-lt"/>
              </a:rPr>
              <a:t>Quality Control</a:t>
            </a:r>
            <a:endParaRPr lang="en-US" dirty="0">
              <a:ea typeface="+mn-lt"/>
              <a:cs typeface="+mn-lt"/>
            </a:endParaRPr>
          </a:p>
          <a:p>
            <a:pPr marL="0" indent="0">
              <a:buNone/>
            </a:pPr>
            <a:r>
              <a:rPr lang="en-IN" dirty="0">
                <a:ea typeface="+mn-lt"/>
                <a:cs typeface="+mn-lt"/>
              </a:rPr>
              <a:t>Ultrasound Technology can find a good use in the quality check of products after they have been manufactured in factories. </a:t>
            </a:r>
            <a:endParaRPr lang="en-US" dirty="0">
              <a:ea typeface="+mn-lt"/>
              <a:cs typeface="+mn-lt"/>
            </a:endParaRPr>
          </a:p>
          <a:p>
            <a:pPr>
              <a:buFont typeface="Wingdings"/>
            </a:pPr>
            <a:endParaRPr lang="en-US" dirty="0">
              <a:ea typeface="+mn-lt"/>
              <a:cs typeface="+mn-lt"/>
            </a:endParaRPr>
          </a:p>
          <a:p>
            <a:pPr marL="0" indent="0">
              <a:buNone/>
            </a:pPr>
            <a:endParaRPr lang="en-IN" dirty="0">
              <a:cs typeface="Calibri" panose="020F0502020204030204"/>
            </a:endParaRPr>
          </a:p>
          <a:p>
            <a:endParaRPr lang="en-US" dirty="0">
              <a:cs typeface="Calibri" panose="020F0502020204030204"/>
            </a:endParaRPr>
          </a:p>
          <a:p>
            <a:endParaRPr lang="en-IN" b="1" dirty="0">
              <a:cs typeface="Calibri" panose="020F0502020204030204"/>
            </a:endParaRPr>
          </a:p>
          <a:p>
            <a:endParaRPr lang="en-IN" b="1" dirty="0">
              <a:cs typeface="Calibri" panose="020F0502020204030204"/>
            </a:endParaRPr>
          </a:p>
          <a:p>
            <a:endParaRPr lang="en-US" dirty="0">
              <a:cs typeface="Calibri" panose="020F0502020204030204"/>
            </a:endParaRPr>
          </a:p>
          <a:p>
            <a:endParaRPr lang="en-US" dirty="0">
              <a:cs typeface="Calibri" panose="020F0502020204030204"/>
            </a:endParaRPr>
          </a:p>
        </p:txBody>
      </p:sp>
      <p:pic>
        <p:nvPicPr>
          <p:cNvPr id="4" name="Picture 4">
            <a:extLst>
              <a:ext uri="{FF2B5EF4-FFF2-40B4-BE49-F238E27FC236}">
                <a16:creationId xmlns:a16="http://schemas.microsoft.com/office/drawing/2014/main" id="{660530C3-3F74-47B5-BE64-A81D748F80D7}"/>
              </a:ext>
            </a:extLst>
          </p:cNvPr>
          <p:cNvPicPr>
            <a:picLocks noChangeAspect="1"/>
          </p:cNvPicPr>
          <p:nvPr/>
        </p:nvPicPr>
        <p:blipFill>
          <a:blip r:embed="rId2"/>
          <a:stretch>
            <a:fillRect/>
          </a:stretch>
        </p:blipFill>
        <p:spPr>
          <a:xfrm>
            <a:off x="8405004" y="4850511"/>
            <a:ext cx="3533954" cy="1772112"/>
          </a:xfrm>
          <a:prstGeom prst="rect">
            <a:avLst/>
          </a:prstGeom>
        </p:spPr>
      </p:pic>
      <p:pic>
        <p:nvPicPr>
          <p:cNvPr id="6" name="Picture 6">
            <a:extLst>
              <a:ext uri="{FF2B5EF4-FFF2-40B4-BE49-F238E27FC236}">
                <a16:creationId xmlns:a16="http://schemas.microsoft.com/office/drawing/2014/main" id="{911F7352-2D90-4D9F-9DE4-7BF937219D0A}"/>
              </a:ext>
            </a:extLst>
          </p:cNvPr>
          <p:cNvPicPr>
            <a:picLocks noChangeAspect="1"/>
          </p:cNvPicPr>
          <p:nvPr/>
        </p:nvPicPr>
        <p:blipFill>
          <a:blip r:embed="rId3"/>
          <a:stretch>
            <a:fillRect/>
          </a:stretch>
        </p:blipFill>
        <p:spPr>
          <a:xfrm>
            <a:off x="8361872" y="2055024"/>
            <a:ext cx="3577086" cy="2474780"/>
          </a:xfrm>
          <a:prstGeom prst="rect">
            <a:avLst/>
          </a:prstGeom>
        </p:spPr>
      </p:pic>
    </p:spTree>
    <p:extLst>
      <p:ext uri="{BB962C8B-B14F-4D97-AF65-F5344CB8AC3E}">
        <p14:creationId xmlns:p14="http://schemas.microsoft.com/office/powerpoint/2010/main" val="17159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730" y="466343"/>
            <a:ext cx="10561062" cy="1362113"/>
          </a:xfrm>
        </p:spPr>
        <p:txBody>
          <a:bodyPr>
            <a:normAutofit/>
          </a:bodyPr>
          <a:lstStyle/>
          <a:p>
            <a:r>
              <a:rPr lang="en-US" sz="4000" b="1" dirty="0"/>
              <a:t>REFRENCES:</a:t>
            </a:r>
          </a:p>
        </p:txBody>
      </p:sp>
      <p:sp>
        <p:nvSpPr>
          <p:cNvPr id="3" name="Content Placeholder 2"/>
          <p:cNvSpPr>
            <a:spLocks noGrp="1"/>
          </p:cNvSpPr>
          <p:nvPr>
            <p:ph idx="1"/>
          </p:nvPr>
        </p:nvSpPr>
        <p:spPr>
          <a:xfrm>
            <a:off x="347730" y="1996225"/>
            <a:ext cx="11539470" cy="4687910"/>
          </a:xfrm>
        </p:spPr>
        <p:txBody>
          <a:bodyPr>
            <a:normAutofit fontScale="70000" lnSpcReduction="20000"/>
          </a:bodyPr>
          <a:lstStyle/>
          <a:p>
            <a:pPr marL="0" indent="0">
              <a:buNone/>
            </a:pPr>
            <a:r>
              <a:rPr lang="en-US" dirty="0"/>
              <a:t>[1] A. Stanziola, M. Toulemonde, Y. Li, V. Papadopoulou, R. Corbett, N. Duncan, R. J. Eckersley, M. X. Tang, “Motion Artefacts and Correction in Multipulse High-Frame Rate Contrast-Enhanced Ultrasound”, IEEE Trans. on Ultrasonics, Ferroelectrics, and Frequency Control, 2019.</a:t>
            </a:r>
          </a:p>
          <a:p>
            <a:pPr marL="0" indent="0">
              <a:buNone/>
            </a:pPr>
            <a:r>
              <a:rPr lang="en-US" dirty="0"/>
              <a:t> [2] Chuan Chen, Gijs A. G. M. Hendriks, Ruud J. G. van Sloun, Hendrik H. G. Hansen, Chris L. de Korte, “Improved Plane-Wave Ultrasound Beamforming by Incorporating Angular Weighting and Coherent Compounding in Fourier Domain”, IEEE Trans. on Ultrasonics, Ferroelectrics, and Frequency Control, 2018. </a:t>
            </a:r>
          </a:p>
          <a:p>
            <a:pPr marL="0" indent="0">
              <a:buNone/>
            </a:pPr>
            <a:r>
              <a:rPr lang="en-US" dirty="0"/>
              <a:t>[3] Gin-Shin Chen, Che-Yu Lin, Jong Seob Jeong, Jonathan M. Cannata, Win-Li Lin, Hsu Chang, K. Kirk Shung, “Design and characterization of dual-curvature 1.5-dimensional high-intensity focused ultrasound phased-array transducer”, IEEE Trans. on Ultrasonics, Ferroelectrics, and Frequency Control, 2012. </a:t>
            </a:r>
          </a:p>
          <a:p>
            <a:pPr marL="0" indent="0">
              <a:buNone/>
            </a:pPr>
            <a:r>
              <a:rPr lang="en-US" dirty="0"/>
              <a:t>[4] Tommaso Di Ianni, Carlos Armando Villagómez Hoyos, Caroline Ewertsen, Thomas Kim Kjeldsen, Jesper Mosegaard, Michael Bachmann Nielsen, Jorgen Arendt Jensen, “A Vector Flow Imaging Method for Portable Ultrasound Using Synthetic Aperture Sequential Beamforming”, IEEE Trans. on Ultrasonics, Ferroelectrics, and Frequency Control, 2017. </a:t>
            </a:r>
          </a:p>
          <a:p>
            <a:pPr marL="0" indent="0">
              <a:buNone/>
            </a:pPr>
            <a:r>
              <a:rPr lang="en-US" dirty="0"/>
              <a:t>[5] Qinghua Huang, Bowen Wu, Jiulong Lan, Xuelong Li, “Fully Automatic Three Dimensional Ultrasound Imaging Based on Conventional B-Scan”, IEEE Trans. on Biomedical Circuits and Systems, 2018. </a:t>
            </a:r>
          </a:p>
          <a:p>
            <a:pPr marL="0" indent="0">
              <a:buNone/>
            </a:pPr>
            <a:r>
              <a:rPr lang="en-US" dirty="0"/>
              <a:t>[6] “Sub-Nyquist Sampling and Fourier Domain Beamforming in Volumetric Ultrasound Imaging”, IEEE Trans. on Ultrasonics, Ferroelectrics, and Frequency Control, 2016. </a:t>
            </a:r>
          </a:p>
          <a:p>
            <a:pPr marL="0" indent="0">
              <a:buNone/>
            </a:pPr>
            <a:r>
              <a:rPr lang="en-US" dirty="0"/>
              <a:t>[7] Hamed Bouzari, Mathias Engholm, Christopher Beers, Matthias Bo Stuart, Erik Vilain Thomsen, Jorgen Arendt Jensen, “3-D imaging using row-column addressed 2-D arrays with a diverging lens: Phantom study”, 2017. [8] Peter R. Smith, David M. J. Cowell, Steven Freear, “Width-modulated square wave pulses for ultrasound applications”, IEEE Trans. on Ultrasonics, Ferroelectrics, and Frequency Control, 2013.</a:t>
            </a:r>
          </a:p>
        </p:txBody>
      </p:sp>
    </p:spTree>
    <p:extLst>
      <p:ext uri="{BB962C8B-B14F-4D97-AF65-F5344CB8AC3E}">
        <p14:creationId xmlns:p14="http://schemas.microsoft.com/office/powerpoint/2010/main" val="2484862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l="-1000" r="-1000"/>
          </a:stretch>
        </a:blipFill>
        <a:effectLst/>
      </p:bgPr>
    </p:bg>
    <p:spTree>
      <p:nvGrpSpPr>
        <p:cNvPr id="1" name=""/>
        <p:cNvGrpSpPr/>
        <p:nvPr/>
      </p:nvGrpSpPr>
      <p:grpSpPr>
        <a:xfrm>
          <a:off x="0" y="0"/>
          <a:ext cx="0" cy="0"/>
          <a:chOff x="0" y="0"/>
          <a:chExt cx="0" cy="0"/>
        </a:xfrm>
      </p:grpSpPr>
      <p:sp>
        <p:nvSpPr>
          <p:cNvPr id="2" name="Rectangle 1"/>
          <p:cNvSpPr/>
          <p:nvPr/>
        </p:nvSpPr>
        <p:spPr>
          <a:xfrm>
            <a:off x="2657715" y="2606726"/>
            <a:ext cx="6125677" cy="1200329"/>
          </a:xfrm>
          <a:prstGeom prst="rect">
            <a:avLst/>
          </a:prstGeom>
          <a:noFill/>
        </p:spPr>
        <p:txBody>
          <a:bodyPr wrap="square" lIns="91440" tIns="45720" rIns="91440" bIns="45720">
            <a:spAutoFit/>
          </a:bodyPr>
          <a:lstStyle/>
          <a:p>
            <a:pPr algn="ctr"/>
            <a:r>
              <a:rPr lang="en-US" sz="72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QUESTIONS?</a:t>
            </a:r>
          </a:p>
        </p:txBody>
      </p:sp>
    </p:spTree>
    <p:extLst>
      <p:ext uri="{BB962C8B-B14F-4D97-AF65-F5344CB8AC3E}">
        <p14:creationId xmlns:p14="http://schemas.microsoft.com/office/powerpoint/2010/main" val="3965745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t="-3000" b="-3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9791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INTRODUCTION:</a:t>
            </a:r>
          </a:p>
        </p:txBody>
      </p:sp>
      <p:sp>
        <p:nvSpPr>
          <p:cNvPr id="3" name="Content Placeholder 2"/>
          <p:cNvSpPr>
            <a:spLocks noGrp="1"/>
          </p:cNvSpPr>
          <p:nvPr>
            <p:ph idx="1"/>
          </p:nvPr>
        </p:nvSpPr>
        <p:spPr/>
        <p:txBody>
          <a:bodyPr/>
          <a:lstStyle/>
          <a:p>
            <a:r>
              <a:rPr lang="en-IN" dirty="0"/>
              <a:t>In the modern world, there are numerous ways by which an object can be analysed at multiple levels where human eyes fail to perceive it. </a:t>
            </a:r>
            <a:endParaRPr lang="en-US" dirty="0"/>
          </a:p>
          <a:p>
            <a:endParaRPr lang="en-IN" dirty="0"/>
          </a:p>
          <a:p>
            <a:r>
              <a:rPr lang="en-IN" dirty="0"/>
              <a:t>But like every technology has its own limitations, these imaging technologies also fail in some aspects, be it their usability or effectiveness.</a:t>
            </a:r>
            <a:endParaRPr lang="en-US" dirty="0"/>
          </a:p>
          <a:p>
            <a:endParaRPr lang="en-IN" dirty="0"/>
          </a:p>
          <a:p>
            <a:r>
              <a:rPr lang="en-IN" dirty="0"/>
              <a:t>Ultrasound technology has been found to be more efficient in terms of its effectiveness and the safety hazards that are imposed by other imaging technologies on the environment.</a:t>
            </a:r>
            <a:endParaRPr lang="en-US" dirty="0"/>
          </a:p>
          <a:p>
            <a:endParaRPr lang="en-US" dirty="0"/>
          </a:p>
        </p:txBody>
      </p:sp>
    </p:spTree>
    <p:extLst>
      <p:ext uri="{BB962C8B-B14F-4D97-AF65-F5344CB8AC3E}">
        <p14:creationId xmlns:p14="http://schemas.microsoft.com/office/powerpoint/2010/main" val="222706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2500" y="2018221"/>
            <a:ext cx="11555197" cy="4158741"/>
          </a:xfrm>
        </p:spPr>
        <p:txBody>
          <a:bodyPr/>
          <a:lstStyle/>
          <a:p>
            <a:r>
              <a:rPr lang="en-IN" dirty="0"/>
              <a:t>Unlike other imaging technologies which make use of some or other kind of ionizing radiation for efficient imaging e.g. X-Ray Imaging, Ultrasound technology is based on non-ionizing radiation, like pressure waves in a medium.</a:t>
            </a:r>
            <a:r>
              <a:rPr lang="en-IN" b="1" dirty="0"/>
              <a:t> </a:t>
            </a:r>
            <a:endParaRPr lang="en-US" dirty="0"/>
          </a:p>
          <a:p>
            <a:endParaRPr lang="en-US" dirty="0"/>
          </a:p>
        </p:txBody>
      </p:sp>
      <p:pic>
        <p:nvPicPr>
          <p:cNvPr id="5" name="Picture 4">
            <a:extLst>
              <a:ext uri="{FF2B5EF4-FFF2-40B4-BE49-F238E27FC236}">
                <a16:creationId xmlns:a16="http://schemas.microsoft.com/office/drawing/2014/main" id="{FF54C7B5-5873-43CE-8AA6-40FA9CF047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9135" y="3429000"/>
            <a:ext cx="6294783" cy="3152104"/>
          </a:xfrm>
          <a:prstGeom prst="rect">
            <a:avLst/>
          </a:prstGeom>
        </p:spPr>
      </p:pic>
    </p:spTree>
    <p:extLst>
      <p:ext uri="{BB962C8B-B14F-4D97-AF65-F5344CB8AC3E}">
        <p14:creationId xmlns:p14="http://schemas.microsoft.com/office/powerpoint/2010/main" val="2411889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730" y="466343"/>
            <a:ext cx="10561062" cy="1362113"/>
          </a:xfrm>
        </p:spPr>
        <p:txBody>
          <a:bodyPr>
            <a:normAutofit/>
          </a:bodyPr>
          <a:lstStyle/>
          <a:p>
            <a:r>
              <a:rPr lang="en-US" sz="3600" b="1" dirty="0"/>
              <a:t>LITERATURE SURVEY:</a:t>
            </a:r>
          </a:p>
        </p:txBody>
      </p:sp>
      <p:graphicFrame>
        <p:nvGraphicFramePr>
          <p:cNvPr id="5" name="Table 4"/>
          <p:cNvGraphicFramePr>
            <a:graphicFrameLocks noGrp="1"/>
          </p:cNvGraphicFramePr>
          <p:nvPr>
            <p:extLst>
              <p:ext uri="{D42A27DB-BD31-4B8C-83A1-F6EECF244321}">
                <p14:modId xmlns:p14="http://schemas.microsoft.com/office/powerpoint/2010/main" val="3506088352"/>
              </p:ext>
            </p:extLst>
          </p:nvPr>
        </p:nvGraphicFramePr>
        <p:xfrm>
          <a:off x="254715" y="1956038"/>
          <a:ext cx="11671122" cy="370840"/>
        </p:xfrm>
        <a:graphic>
          <a:graphicData uri="http://schemas.openxmlformats.org/drawingml/2006/table">
            <a:tbl>
              <a:tblPr firstRow="1" bandRow="1">
                <a:tableStyleId>{3B4B98B0-60AC-42C2-AFA5-B58CD77FA1E5}</a:tableStyleId>
              </a:tblPr>
              <a:tblGrid>
                <a:gridCol w="656219">
                  <a:extLst>
                    <a:ext uri="{9D8B030D-6E8A-4147-A177-3AD203B41FA5}">
                      <a16:colId xmlns:a16="http://schemas.microsoft.com/office/drawing/2014/main" val="20000"/>
                    </a:ext>
                  </a:extLst>
                </a:gridCol>
                <a:gridCol w="3234155">
                  <a:extLst>
                    <a:ext uri="{9D8B030D-6E8A-4147-A177-3AD203B41FA5}">
                      <a16:colId xmlns:a16="http://schemas.microsoft.com/office/drawing/2014/main" val="20001"/>
                    </a:ext>
                  </a:extLst>
                </a:gridCol>
                <a:gridCol w="1945187">
                  <a:extLst>
                    <a:ext uri="{9D8B030D-6E8A-4147-A177-3AD203B41FA5}">
                      <a16:colId xmlns:a16="http://schemas.microsoft.com/office/drawing/2014/main" val="20002"/>
                    </a:ext>
                  </a:extLst>
                </a:gridCol>
                <a:gridCol w="1482501">
                  <a:extLst>
                    <a:ext uri="{9D8B030D-6E8A-4147-A177-3AD203B41FA5}">
                      <a16:colId xmlns:a16="http://schemas.microsoft.com/office/drawing/2014/main" val="20003"/>
                    </a:ext>
                  </a:extLst>
                </a:gridCol>
                <a:gridCol w="862885">
                  <a:extLst>
                    <a:ext uri="{9D8B030D-6E8A-4147-A177-3AD203B41FA5}">
                      <a16:colId xmlns:a16="http://schemas.microsoft.com/office/drawing/2014/main" val="20004"/>
                    </a:ext>
                  </a:extLst>
                </a:gridCol>
                <a:gridCol w="3490175">
                  <a:extLst>
                    <a:ext uri="{9D8B030D-6E8A-4147-A177-3AD203B41FA5}">
                      <a16:colId xmlns:a16="http://schemas.microsoft.com/office/drawing/2014/main" val="20005"/>
                    </a:ext>
                  </a:extLst>
                </a:gridCol>
              </a:tblGrid>
              <a:tr h="370840">
                <a:tc>
                  <a:txBody>
                    <a:bodyPr/>
                    <a:lstStyle/>
                    <a:p>
                      <a:pPr algn="ctr"/>
                      <a:r>
                        <a:rPr lang="en-US" dirty="0"/>
                        <a:t>S.No</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TITLE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AUTHOR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PUBLICATION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OUTCOME</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484810568"/>
              </p:ext>
            </p:extLst>
          </p:nvPr>
        </p:nvGraphicFramePr>
        <p:xfrm>
          <a:off x="241837" y="2355283"/>
          <a:ext cx="11683998" cy="4376587"/>
        </p:xfrm>
        <a:graphic>
          <a:graphicData uri="http://schemas.openxmlformats.org/drawingml/2006/table">
            <a:tbl>
              <a:tblPr bandRow="1">
                <a:tableStyleId>{3B4B98B0-60AC-42C2-AFA5-B58CD77FA1E5}</a:tableStyleId>
              </a:tblPr>
              <a:tblGrid>
                <a:gridCol w="685442">
                  <a:extLst>
                    <a:ext uri="{9D8B030D-6E8A-4147-A177-3AD203B41FA5}">
                      <a16:colId xmlns:a16="http://schemas.microsoft.com/office/drawing/2014/main" val="20000"/>
                    </a:ext>
                  </a:extLst>
                </a:gridCol>
                <a:gridCol w="3209224">
                  <a:extLst>
                    <a:ext uri="{9D8B030D-6E8A-4147-A177-3AD203B41FA5}">
                      <a16:colId xmlns:a16="http://schemas.microsoft.com/office/drawing/2014/main" val="20001"/>
                    </a:ext>
                  </a:extLst>
                </a:gridCol>
                <a:gridCol w="1947333">
                  <a:extLst>
                    <a:ext uri="{9D8B030D-6E8A-4147-A177-3AD203B41FA5}">
                      <a16:colId xmlns:a16="http://schemas.microsoft.com/office/drawing/2014/main" val="20002"/>
                    </a:ext>
                  </a:extLst>
                </a:gridCol>
                <a:gridCol w="1476063">
                  <a:extLst>
                    <a:ext uri="{9D8B030D-6E8A-4147-A177-3AD203B41FA5}">
                      <a16:colId xmlns:a16="http://schemas.microsoft.com/office/drawing/2014/main" val="20003"/>
                    </a:ext>
                  </a:extLst>
                </a:gridCol>
                <a:gridCol w="875763">
                  <a:extLst>
                    <a:ext uri="{9D8B030D-6E8A-4147-A177-3AD203B41FA5}">
                      <a16:colId xmlns:a16="http://schemas.microsoft.com/office/drawing/2014/main" val="20004"/>
                    </a:ext>
                  </a:extLst>
                </a:gridCol>
                <a:gridCol w="3490173">
                  <a:extLst>
                    <a:ext uri="{9D8B030D-6E8A-4147-A177-3AD203B41FA5}">
                      <a16:colId xmlns:a16="http://schemas.microsoft.com/office/drawing/2014/main" val="20005"/>
                    </a:ext>
                  </a:extLst>
                </a:gridCol>
              </a:tblGrid>
              <a:tr h="2151547">
                <a:tc>
                  <a:txBody>
                    <a:bodyPr/>
                    <a:lstStyle/>
                    <a:p>
                      <a:r>
                        <a:rPr lang="en-US" dirty="0"/>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Motion Artefacts and Correction in Multipulse High-Frame Rate Contrast-Enhanced Ultrasound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A. Stanziola, M. Toulemonde, Y. Li, V. Papadopoulou, R. Corbett, N. Duncan, R. J. Eckersley, M. X. Tang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IEEE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2019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400" b="0" kern="1200" dirty="0">
                          <a:solidFill>
                            <a:schemeClr val="tx1"/>
                          </a:solidFill>
                          <a:effectLst/>
                          <a:latin typeface="+mn-lt"/>
                          <a:ea typeface="+mn-ea"/>
                          <a:cs typeface="+mn-cs"/>
                        </a:rPr>
                        <a:t>High Frame rates Ultrasound Imaging is combined with Contrast Enhanced Ultrasound Imaging. For High Frame rates, Coherent Compounding technique is used in which Transverse waves are sent in the medium to increase it speed but this technique results in Degradation of the Image quality. So</a:t>
                      </a:r>
                      <a:r>
                        <a:rPr lang="en-IN" sz="1400" b="0" kern="1200" baseline="0" dirty="0">
                          <a:solidFill>
                            <a:schemeClr val="tx1"/>
                          </a:solidFill>
                          <a:effectLst/>
                          <a:latin typeface="+mn-lt"/>
                          <a:ea typeface="+mn-ea"/>
                          <a:cs typeface="+mn-cs"/>
                        </a:rPr>
                        <a:t> both the techniques are used together to get High frame rates with good quality Image</a:t>
                      </a:r>
                      <a:r>
                        <a:rPr lang="en-US" sz="1400" b="0" kern="1200" baseline="0" dirty="0">
                          <a:solidFill>
                            <a:schemeClr val="tx1"/>
                          </a:solidFill>
                          <a:effectLst/>
                          <a:latin typeface="+mn-lt"/>
                          <a:ea typeface="+mn-ea"/>
                          <a:cs typeface="+mn-cs"/>
                        </a:rPr>
                        <a:t>.</a:t>
                      </a:r>
                      <a:endParaRPr lang="en-IN" sz="1400" b="0" kern="1200" baseline="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151547">
                <a:tc>
                  <a:txBody>
                    <a:bodyPr/>
                    <a:lstStyle/>
                    <a:p>
                      <a:r>
                        <a:rPr lang="en-US" dirty="0"/>
                        <a:t>[2]</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Improved Plane-Wave Ultrasound Beamforming by Incorporating Angular Weighting and Coherent Compounding in Fourier Domain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Chuan Chen, Gijs A. G. M. Hendriks, Ruud J. G. van Sloun, Hendrik H. G. Hansen, Chris L. de Korte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IEEE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2018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400" kern="1200" dirty="0">
                          <a:solidFill>
                            <a:schemeClr val="tx1"/>
                          </a:solidFill>
                          <a:effectLst/>
                          <a:latin typeface="+mn-lt"/>
                          <a:ea typeface="+mn-ea"/>
                          <a:cs typeface="+mn-cs"/>
                        </a:rPr>
                        <a:t>In this paper, a processing framework aimed at improving the Ultrasound Data by using Fourier-domain beamforming of plane-wave. This technique incorporates both Coherent Compounding and Angular Weighting.</a:t>
                      </a:r>
                      <a:r>
                        <a:rPr lang="en-IN" sz="1800" kern="1200" dirty="0">
                          <a:solidFill>
                            <a:schemeClr val="tx1"/>
                          </a:solidFill>
                          <a:effectLst/>
                          <a:latin typeface="+mn-lt"/>
                          <a:ea typeface="+mn-ea"/>
                          <a:cs typeface="+mn-cs"/>
                        </a:rPr>
                        <a:t> </a:t>
                      </a:r>
                      <a:r>
                        <a:rPr lang="en-IN" sz="1400" kern="1200" dirty="0">
                          <a:solidFill>
                            <a:schemeClr val="tx1"/>
                          </a:solidFill>
                          <a:effectLst/>
                          <a:latin typeface="+mn-lt"/>
                          <a:ea typeface="+mn-ea"/>
                          <a:cs typeface="+mn-cs"/>
                        </a:rPr>
                        <a:t>Angular Weighting involves processing of spectral data using 2-D steering-angle Filtering template.</a:t>
                      </a:r>
                      <a:endParaRPr lang="en-US" sz="14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241890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175592432"/>
              </p:ext>
            </p:extLst>
          </p:nvPr>
        </p:nvGraphicFramePr>
        <p:xfrm>
          <a:off x="270454" y="283335"/>
          <a:ext cx="11668260" cy="6467341"/>
        </p:xfrm>
        <a:graphic>
          <a:graphicData uri="http://schemas.openxmlformats.org/drawingml/2006/table">
            <a:tbl>
              <a:tblPr bandRow="1">
                <a:tableStyleId>{3B4B98B0-60AC-42C2-AFA5-B58CD77FA1E5}</a:tableStyleId>
              </a:tblPr>
              <a:tblGrid>
                <a:gridCol w="540915">
                  <a:extLst>
                    <a:ext uri="{9D8B030D-6E8A-4147-A177-3AD203B41FA5}">
                      <a16:colId xmlns:a16="http://schemas.microsoft.com/office/drawing/2014/main" val="20000"/>
                    </a:ext>
                  </a:extLst>
                </a:gridCol>
                <a:gridCol w="3348505">
                  <a:extLst>
                    <a:ext uri="{9D8B030D-6E8A-4147-A177-3AD203B41FA5}">
                      <a16:colId xmlns:a16="http://schemas.microsoft.com/office/drawing/2014/main" val="20001"/>
                    </a:ext>
                  </a:extLst>
                </a:gridCol>
                <a:gridCol w="1944710">
                  <a:extLst>
                    <a:ext uri="{9D8B030D-6E8A-4147-A177-3AD203B41FA5}">
                      <a16:colId xmlns:a16="http://schemas.microsoft.com/office/drawing/2014/main" val="20002"/>
                    </a:ext>
                  </a:extLst>
                </a:gridCol>
                <a:gridCol w="1223495">
                  <a:extLst>
                    <a:ext uri="{9D8B030D-6E8A-4147-A177-3AD203B41FA5}">
                      <a16:colId xmlns:a16="http://schemas.microsoft.com/office/drawing/2014/main" val="20003"/>
                    </a:ext>
                  </a:extLst>
                </a:gridCol>
                <a:gridCol w="940158">
                  <a:extLst>
                    <a:ext uri="{9D8B030D-6E8A-4147-A177-3AD203B41FA5}">
                      <a16:colId xmlns:a16="http://schemas.microsoft.com/office/drawing/2014/main" val="20004"/>
                    </a:ext>
                  </a:extLst>
                </a:gridCol>
                <a:gridCol w="3670477">
                  <a:extLst>
                    <a:ext uri="{9D8B030D-6E8A-4147-A177-3AD203B41FA5}">
                      <a16:colId xmlns:a16="http://schemas.microsoft.com/office/drawing/2014/main" val="20005"/>
                    </a:ext>
                  </a:extLst>
                </a:gridCol>
              </a:tblGrid>
              <a:tr h="1590541">
                <a:tc>
                  <a:txBody>
                    <a:bodyPr/>
                    <a:lstStyle/>
                    <a:p>
                      <a:r>
                        <a:rPr lang="en-US" dirty="0"/>
                        <a:t>[3]</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Design and characterization of dual-curvature 1.5-dimensional high-intensity focused ultrasound phased-array transducer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Gin-Shin Chen, Che-Yu Lin, Jong Seob Jeong, Jonathan M. Cannata, Win-Li Lin, Hsu Chang, K. Kirk Shung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IEEE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2012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400" kern="1200" dirty="0">
                          <a:solidFill>
                            <a:schemeClr val="tx1"/>
                          </a:solidFill>
                          <a:effectLst/>
                          <a:latin typeface="+mn-lt"/>
                          <a:ea typeface="+mn-ea"/>
                          <a:cs typeface="+mn-cs"/>
                        </a:rPr>
                        <a:t>A dual-curvature focused ultrasound phased-array transducer with a symmetric control has been developed for non-invasive ablative treatment of tumours. The 1.5-D array was constructed in-house and the electro-acoustic conversion efficiency was measured to be approximately 65%. </a:t>
                      </a:r>
                      <a:endParaRPr lang="en-US" sz="14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590541">
                <a:tc>
                  <a:txBody>
                    <a:bodyPr/>
                    <a:lstStyle/>
                    <a:p>
                      <a:r>
                        <a:rPr lang="en-US" dirty="0"/>
                        <a:t>[4]</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A Vector Flow Imaging Method for Portable Ultrasound Using Synthetic Aperture Sequential Beamforming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Tommaso Di Ianni, Carlos Armando Villagómez Hoyos, Caroline Ewertsen, Thomas Kim Kjeldsen, Jesper Mosegaard, Michael Bachmann Nielsen, Jorgen Arendt Jensen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IEEE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2017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400" kern="1200" dirty="0">
                          <a:solidFill>
                            <a:schemeClr val="tx1"/>
                          </a:solidFill>
                          <a:effectLst/>
                          <a:latin typeface="+mn-lt"/>
                          <a:ea typeface="+mn-ea"/>
                          <a:cs typeface="+mn-cs"/>
                        </a:rPr>
                        <a:t>This paper presents a vector flow imaging method for the integration of quantitative blood flow imaging in portable ultrasound systems. The method combines directional transverse oscillation (TO) and synthetic aperture sequential beamforming to yield continuous velocity estimation in the whole imaging region. Six focused emissions are used to create a high-resolution image (HRI), and a dual-stage beamforming approach is used to lower the data throughput between the probe and the processing unit.</a:t>
                      </a:r>
                      <a:endParaRPr lang="en-US" sz="14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590541">
                <a:tc>
                  <a:txBody>
                    <a:bodyPr/>
                    <a:lstStyle/>
                    <a:p>
                      <a:r>
                        <a:rPr lang="en-US" dirty="0"/>
                        <a:t>[5]</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Fully Automatic Three-dimensional Ultrasound Imaging Based on Conventional B-Scan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Qinghua Huang, Bowen Wu, Jiulong Lan, Xuelong Li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IEEE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2018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400" kern="1200" dirty="0">
                          <a:solidFill>
                            <a:schemeClr val="tx1"/>
                          </a:solidFill>
                          <a:effectLst/>
                          <a:latin typeface="+mn-lt"/>
                          <a:ea typeface="+mn-ea"/>
                          <a:cs typeface="+mn-cs"/>
                        </a:rPr>
                        <a:t>In this paper, we propose a fully automatic scanning system for three-dimensional (3-D) ultrasound imaging. A depth camera was first used to obtain the depth data and colour data of the tissue surface. Based on the depth image, the 3-D contour of the tissue was rendered and the scan path of ultrasound probe was automatically planned. Following the scan path, a 3-D translating device drove the probe to move on the tissue surface.</a:t>
                      </a:r>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41860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300235332"/>
              </p:ext>
            </p:extLst>
          </p:nvPr>
        </p:nvGraphicFramePr>
        <p:xfrm>
          <a:off x="154549" y="114359"/>
          <a:ext cx="11745528" cy="6736080"/>
        </p:xfrm>
        <a:graphic>
          <a:graphicData uri="http://schemas.openxmlformats.org/drawingml/2006/table">
            <a:tbl>
              <a:tblPr bandRow="1">
                <a:tableStyleId>{3B4B98B0-60AC-42C2-AFA5-B58CD77FA1E5}</a:tableStyleId>
              </a:tblPr>
              <a:tblGrid>
                <a:gridCol w="643941">
                  <a:extLst>
                    <a:ext uri="{9D8B030D-6E8A-4147-A177-3AD203B41FA5}">
                      <a16:colId xmlns:a16="http://schemas.microsoft.com/office/drawing/2014/main" val="20000"/>
                    </a:ext>
                  </a:extLst>
                </a:gridCol>
                <a:gridCol w="3580327">
                  <a:extLst>
                    <a:ext uri="{9D8B030D-6E8A-4147-A177-3AD203B41FA5}">
                      <a16:colId xmlns:a16="http://schemas.microsoft.com/office/drawing/2014/main" val="20001"/>
                    </a:ext>
                  </a:extLst>
                </a:gridCol>
                <a:gridCol w="1867437">
                  <a:extLst>
                    <a:ext uri="{9D8B030D-6E8A-4147-A177-3AD203B41FA5}">
                      <a16:colId xmlns:a16="http://schemas.microsoft.com/office/drawing/2014/main" val="20002"/>
                    </a:ext>
                  </a:extLst>
                </a:gridCol>
                <a:gridCol w="901521">
                  <a:extLst>
                    <a:ext uri="{9D8B030D-6E8A-4147-A177-3AD203B41FA5}">
                      <a16:colId xmlns:a16="http://schemas.microsoft.com/office/drawing/2014/main" val="20003"/>
                    </a:ext>
                  </a:extLst>
                </a:gridCol>
                <a:gridCol w="901521">
                  <a:extLst>
                    <a:ext uri="{9D8B030D-6E8A-4147-A177-3AD203B41FA5}">
                      <a16:colId xmlns:a16="http://schemas.microsoft.com/office/drawing/2014/main" val="20004"/>
                    </a:ext>
                  </a:extLst>
                </a:gridCol>
                <a:gridCol w="3850781">
                  <a:extLst>
                    <a:ext uri="{9D8B030D-6E8A-4147-A177-3AD203B41FA5}">
                      <a16:colId xmlns:a16="http://schemas.microsoft.com/office/drawing/2014/main" val="20005"/>
                    </a:ext>
                  </a:extLst>
                </a:gridCol>
              </a:tblGrid>
              <a:tr h="2129824">
                <a:tc>
                  <a:txBody>
                    <a:bodyPr/>
                    <a:lstStyle/>
                    <a:p>
                      <a:r>
                        <a:rPr lang="en-US" dirty="0"/>
                        <a:t>[6]</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Sub-Nyquist Sampling and Fourier Domain Beamforming in Volumetric Ultrasound Imaging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Not Mentioned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IEEE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kern="1200" dirty="0">
                          <a:solidFill>
                            <a:schemeClr val="tx1"/>
                          </a:solidFill>
                          <a:effectLst/>
                          <a:latin typeface="+mn-lt"/>
                          <a:ea typeface="+mn-ea"/>
                          <a:cs typeface="+mn-cs"/>
                        </a:rPr>
                        <a:t>High-resolution digital beamforming introduces the demand for sampling rates significantly higher than the signals' Nyquist rate, which greatly increases the volume of data that must be transmitted from the system's front end. In 3-D ultrasound imaging, 2-D transducer arrays rather than 1-D arrays are used, and more scan lines are needed. This implies that the amount of sampled data is vastly increased with respect to 2-D imaging. </a:t>
                      </a:r>
                      <a:endParaRPr lang="en-US" sz="14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129824">
                <a:tc>
                  <a:txBody>
                    <a:bodyPr/>
                    <a:lstStyle/>
                    <a:p>
                      <a:r>
                        <a:rPr lang="en-US" dirty="0"/>
                        <a:t>[7]</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3-D imaging using row-column addressed 2-D arrays with a diverging lens: Phantom study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Hamed Bouzari, Mathias Engholm, Christopher Beers, Matthias Bo Stuart, Erik Vilain Thomsen, Jorgen Arendt Jensen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IEEE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2017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kern="1200" dirty="0">
                          <a:solidFill>
                            <a:schemeClr val="tx1"/>
                          </a:solidFill>
                          <a:effectLst/>
                          <a:latin typeface="+mn-lt"/>
                          <a:ea typeface="+mn-ea"/>
                          <a:cs typeface="+mn-cs"/>
                        </a:rPr>
                        <a:t>A double-curved diverging lens over the flat row-column-addressed 2-D array can extend its inherent rectilinear 3-D imaging field of view (FOV) to a curvilinear volume region, which is necessary for applications such as abdominal and cardiac imaging. Two concave lenses with radii of 12.7 and 25.4 mm were manufactured using RTV664 silicone. The diverging properties of the lenses were evaluated based on simulations and measurements on several phantoms.</a:t>
                      </a:r>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129824">
                <a:tc>
                  <a:txBody>
                    <a:bodyPr/>
                    <a:lstStyle/>
                    <a:p>
                      <a:r>
                        <a:rPr lang="en-US" dirty="0"/>
                        <a:t>[8]</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Width-modulated square wave pulses for ultrasound applications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Peter R. Smith, David M. J. Cowell, Steven Freear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IEEE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2013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400" kern="1200" dirty="0">
                          <a:solidFill>
                            <a:schemeClr val="tx1"/>
                          </a:solidFill>
                          <a:effectLst/>
                          <a:latin typeface="+mn-lt"/>
                          <a:ea typeface="+mn-ea"/>
                          <a:cs typeface="+mn-cs"/>
                        </a:rPr>
                        <a:t>A method of output pressure control for ultrasound transducers using switched excitation is described. The method generates width-modulated square-wave pulse sequences that are suitable for driving ultrasound transducers using MOSFETs or similar devices. Sequences are encoded using an optimized level-shifted, carrier-comparison, pulse-width modulation (PWM) strategy derived from existing PWM theory, and modified specifically for ultrasound applications.</a:t>
                      </a:r>
                      <a:endParaRPr lang="en-US" sz="14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58054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t>PROBLEM FORMULATION:</a:t>
            </a:r>
            <a:endParaRPr lang="en-US" sz="3200" dirty="0"/>
          </a:p>
        </p:txBody>
      </p:sp>
      <p:sp>
        <p:nvSpPr>
          <p:cNvPr id="3" name="Content Placeholder 2"/>
          <p:cNvSpPr>
            <a:spLocks noGrp="1"/>
          </p:cNvSpPr>
          <p:nvPr>
            <p:ph sz="half" idx="1"/>
          </p:nvPr>
        </p:nvSpPr>
        <p:spPr>
          <a:xfrm>
            <a:off x="592428" y="2194560"/>
            <a:ext cx="7607208" cy="2320702"/>
          </a:xfrm>
        </p:spPr>
        <p:txBody>
          <a:bodyPr vert="horz" lIns="91440" tIns="45720" rIns="91440" bIns="45720" rtlCol="0" anchor="t">
            <a:normAutofit/>
          </a:bodyPr>
          <a:lstStyle/>
          <a:p>
            <a:r>
              <a:rPr lang="en-IN" b="1" dirty="0"/>
              <a:t>Environmental Hazard</a:t>
            </a:r>
          </a:p>
          <a:p>
            <a:pPr marL="0" indent="0">
              <a:buNone/>
            </a:pPr>
            <a:r>
              <a:rPr lang="en-IN" sz="1800" dirty="0"/>
              <a:t>One of the major issues countered by ultrasound technology is that it doesn’t employs any use of ionizing radiation. Since these pressure waves occur in nature in the form of variations in pressure, these variations don’t cause any kind of ionization.</a:t>
            </a:r>
            <a:endParaRPr lang="en-US" sz="1800" dirty="0">
              <a:cs typeface="Calibri" panose="020F0502020204030204"/>
            </a:endParaRPr>
          </a:p>
        </p:txBody>
      </p:sp>
      <p:sp>
        <p:nvSpPr>
          <p:cNvPr id="4" name="Content Placeholder 3"/>
          <p:cNvSpPr>
            <a:spLocks noGrp="1"/>
          </p:cNvSpPr>
          <p:nvPr>
            <p:ph sz="half" idx="2"/>
          </p:nvPr>
        </p:nvSpPr>
        <p:spPr>
          <a:xfrm>
            <a:off x="592539" y="4509314"/>
            <a:ext cx="11207222" cy="2220061"/>
          </a:xfrm>
        </p:spPr>
        <p:txBody>
          <a:bodyPr vert="horz" lIns="91440" tIns="45720" rIns="91440" bIns="45720" rtlCol="0" anchor="t">
            <a:normAutofit/>
          </a:bodyPr>
          <a:lstStyle/>
          <a:p>
            <a:r>
              <a:rPr lang="en-IN" b="1" dirty="0"/>
              <a:t>Maintenance and cost</a:t>
            </a:r>
          </a:p>
          <a:p>
            <a:pPr marL="0" indent="0">
              <a:buNone/>
            </a:pPr>
            <a:r>
              <a:rPr lang="en-IN" sz="1800" dirty="0"/>
              <a:t>Ultrasound technology employs piezoelectric crystals as the main driving elements which are way less expensive than the materials used to manufacture other sources like X-Ray tubes and heavy magnets used in MRI scanners or the photomultiplier tubes. </a:t>
            </a:r>
            <a:endParaRPr lang="en-US" dirty="0"/>
          </a:p>
        </p:txBody>
      </p:sp>
      <p:pic>
        <p:nvPicPr>
          <p:cNvPr id="5" name="Picture 5">
            <a:extLst>
              <a:ext uri="{FF2B5EF4-FFF2-40B4-BE49-F238E27FC236}">
                <a16:creationId xmlns:a16="http://schemas.microsoft.com/office/drawing/2014/main" id="{AB6203FD-8B2D-4289-B950-BFA34E9FEBF4}"/>
              </a:ext>
            </a:extLst>
          </p:cNvPr>
          <p:cNvPicPr>
            <a:picLocks noChangeAspect="1"/>
          </p:cNvPicPr>
          <p:nvPr/>
        </p:nvPicPr>
        <p:blipFill>
          <a:blip r:embed="rId2"/>
          <a:stretch>
            <a:fillRect/>
          </a:stretch>
        </p:blipFill>
        <p:spPr>
          <a:xfrm>
            <a:off x="8452089" y="2244665"/>
            <a:ext cx="3209746" cy="2656217"/>
          </a:xfrm>
          <a:prstGeom prst="rect">
            <a:avLst/>
          </a:prstGeom>
        </p:spPr>
      </p:pic>
    </p:spTree>
    <p:extLst>
      <p:ext uri="{BB962C8B-B14F-4D97-AF65-F5344CB8AC3E}">
        <p14:creationId xmlns:p14="http://schemas.microsoft.com/office/powerpoint/2010/main" val="215992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a:t>OBJECTIVE:</a:t>
            </a:r>
            <a:endParaRPr lang="en-US" sz="4000" dirty="0"/>
          </a:p>
        </p:txBody>
      </p:sp>
      <p:graphicFrame>
        <p:nvGraphicFramePr>
          <p:cNvPr id="8" name="Content Placeholder 2" descr="Trapezoid list showing 4 groups arranged from left to right with task descriptions under each group"/>
          <p:cNvGraphicFramePr>
            <a:graphicFrameLocks noGrp="1"/>
          </p:cNvGraphicFramePr>
          <p:nvPr>
            <p:ph idx="1"/>
            <p:extLst>
              <p:ext uri="{D42A27DB-BD31-4B8C-83A1-F6EECF244321}">
                <p14:modId xmlns:p14="http://schemas.microsoft.com/office/powerpoint/2010/main" val="295610429"/>
              </p:ext>
            </p:extLst>
          </p:nvPr>
        </p:nvGraphicFramePr>
        <p:xfrm>
          <a:off x="1279525" y="2190750"/>
          <a:ext cx="9629775" cy="39862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4969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552</TotalTime>
  <Words>2869</Words>
  <Application>Microsoft Office PowerPoint</Application>
  <PresentationFormat>Widescreen</PresentationFormat>
  <Paragraphs>255</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Times New Roman</vt:lpstr>
      <vt:lpstr>Wingdings</vt:lpstr>
      <vt:lpstr>Educational subjects 16x9</vt:lpstr>
      <vt:lpstr>DESIGN AND IMPLEMENTATION OF HIGH SPEED ACQUISTION SCANNER AND 3D DISPLAY SYSTEM USING ULTRASONIC ECHO DATA</vt:lpstr>
      <vt:lpstr>TABLE OF CONTENTS:</vt:lpstr>
      <vt:lpstr>INTRODUCTION:</vt:lpstr>
      <vt:lpstr>PowerPoint Presentation</vt:lpstr>
      <vt:lpstr>LITERATURE SURVEY:</vt:lpstr>
      <vt:lpstr>PowerPoint Presentation</vt:lpstr>
      <vt:lpstr>PowerPoint Presentation</vt:lpstr>
      <vt:lpstr>PROBLEM FORMULATION:</vt:lpstr>
      <vt:lpstr>OBJECTIVE:</vt:lpstr>
      <vt:lpstr>TRANSMISSION OF ULTRASONIC PULSES:</vt:lpstr>
      <vt:lpstr>REFLECTION OF ULTRASOUND WAVES:</vt:lpstr>
      <vt:lpstr>RECEPTION OF REFLECTED WAVES:</vt:lpstr>
      <vt:lpstr>BLOCK DIAGRAM:</vt:lpstr>
      <vt:lpstr>CURRENT PROGRESS:</vt:lpstr>
      <vt:lpstr>Flow Diagram of sensors array signals:</vt:lpstr>
      <vt:lpstr>Schematic Designs:</vt:lpstr>
      <vt:lpstr>Schematic Designs:</vt:lpstr>
      <vt:lpstr>Schematic design for re-routing Ultrasonic sensor signals to be connected with MUX and DEMUX units</vt:lpstr>
      <vt:lpstr>PCB layout for re-routing Ultrasonic sensor signals to be connected with MUX and DEMUX units</vt:lpstr>
      <vt:lpstr>Developed hardware</vt:lpstr>
      <vt:lpstr>Image Reconstruction Code :</vt:lpstr>
      <vt:lpstr>PowerPoint Presentation</vt:lpstr>
      <vt:lpstr>PowerPoint Presentation</vt:lpstr>
      <vt:lpstr>Example Output results from Code:</vt:lpstr>
      <vt:lpstr>APPLICATIONS:</vt:lpstr>
      <vt:lpstr>APPLICATIONS:</vt:lpstr>
      <vt:lpstr>REFRENCES: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AND IMPLEMENTATION OF HIGH SPEED ACQUISTION SCANNER AND 3D DISPLAY SYSTEM USING ULTRASONIC ECHO DATA</dc:title>
  <dc:creator>MUKUL</dc:creator>
  <cp:lastModifiedBy>Krishna Kumar</cp:lastModifiedBy>
  <cp:revision>543</cp:revision>
  <dcterms:created xsi:type="dcterms:W3CDTF">2019-09-10T15:41:58Z</dcterms:created>
  <dcterms:modified xsi:type="dcterms:W3CDTF">2020-08-15T11:18:25Z</dcterms:modified>
</cp:coreProperties>
</file>